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9" r:id="rId3"/>
    <p:sldId id="300" r:id="rId4"/>
    <p:sldId id="306" r:id="rId5"/>
    <p:sldId id="307" r:id="rId6"/>
    <p:sldId id="312" r:id="rId7"/>
    <p:sldId id="301" r:id="rId8"/>
    <p:sldId id="309" r:id="rId9"/>
    <p:sldId id="311" r:id="rId10"/>
    <p:sldId id="310" r:id="rId11"/>
    <p:sldId id="315" r:id="rId12"/>
    <p:sldId id="313" r:id="rId13"/>
    <p:sldId id="296" r:id="rId14"/>
    <p:sldId id="292" r:id="rId15"/>
    <p:sldId id="304" r:id="rId16"/>
    <p:sldId id="294" r:id="rId17"/>
    <p:sldId id="314" r:id="rId18"/>
    <p:sldId id="305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rgbClr val="000000"/>
                </a:solidFill>
              </a:rPr>
              <a:t>Time-to-Maturity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DD-4FE8-A4D6-B88B022416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DD-4FE8-A4D6-B88B022416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DD-4FE8-A4D6-B88B022416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ADD-4FE8-A4D6-B88B0224162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ADD-4FE8-A4D6-B88B022416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3-5</c:v>
                </c:pt>
                <c:pt idx="3">
                  <c:v>6-10</c:v>
                </c:pt>
                <c:pt idx="4">
                  <c:v>10-30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91</c:v>
                </c:pt>
                <c:pt idx="1">
                  <c:v>96</c:v>
                </c:pt>
                <c:pt idx="2">
                  <c:v>108</c:v>
                </c:pt>
                <c:pt idx="3">
                  <c:v>117</c:v>
                </c:pt>
                <c:pt idx="4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ADD-4FE8-A4D6-B88B022416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rgbClr val="000000"/>
                </a:solidFill>
              </a:rPr>
              <a:t>Credit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72-4C42-A250-A01750D6E98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72-4C42-A250-A01750D6E98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372-4C42-A250-A01750D6E98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372-4C42-A250-A01750D6E98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372-4C42-A250-A01750D6E98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9BB-4A21-9C5A-329E5DCB35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AA</c:v>
                </c:pt>
                <c:pt idx="1">
                  <c:v>AA+</c:v>
                </c:pt>
                <c:pt idx="2">
                  <c:v>AA-</c:v>
                </c:pt>
                <c:pt idx="3">
                  <c:v>AAA</c:v>
                </c:pt>
                <c:pt idx="4">
                  <c:v>BBB</c:v>
                </c:pt>
                <c:pt idx="5">
                  <c:v>BBB-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3.5</c:v>
                </c:pt>
                <c:pt idx="1">
                  <c:v>83.125</c:v>
                </c:pt>
                <c:pt idx="2">
                  <c:v>1.375</c:v>
                </c:pt>
                <c:pt idx="3">
                  <c:v>7</c:v>
                </c:pt>
                <c:pt idx="4">
                  <c:v>3.3</c:v>
                </c:pt>
                <c:pt idx="5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372-4C42-A250-A01750D6E98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5-yr</a:t>
            </a:r>
            <a:r>
              <a:rPr lang="en-US" b="1" baseline="0" dirty="0"/>
              <a:t> CDS Spreads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Risk-free Rate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Norway</c:v>
                </c:pt>
                <c:pt idx="1">
                  <c:v>Sweden</c:v>
                </c:pt>
                <c:pt idx="2">
                  <c:v>Germany</c:v>
                </c:pt>
                <c:pt idx="3">
                  <c:v>France</c:v>
                </c:pt>
                <c:pt idx="4">
                  <c:v>United States</c:v>
                </c:pt>
                <c:pt idx="5">
                  <c:v>Philippines</c:v>
                </c:pt>
                <c:pt idx="6">
                  <c:v>Indonesia</c:v>
                </c:pt>
                <c:pt idx="7">
                  <c:v>Peru</c:v>
                </c:pt>
                <c:pt idx="8">
                  <c:v>Italy</c:v>
                </c:pt>
                <c:pt idx="9">
                  <c:v>Hungary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15.73</c:v>
                </c:pt>
                <c:pt idx="1">
                  <c:v>17.61</c:v>
                </c:pt>
                <c:pt idx="2">
                  <c:v>20.420000000000002</c:v>
                </c:pt>
                <c:pt idx="3">
                  <c:v>28.95</c:v>
                </c:pt>
                <c:pt idx="4">
                  <c:v>56.89</c:v>
                </c:pt>
                <c:pt idx="5">
                  <c:v>71.19</c:v>
                </c:pt>
                <c:pt idx="6">
                  <c:v>78.55</c:v>
                </c:pt>
                <c:pt idx="7">
                  <c:v>82.8</c:v>
                </c:pt>
                <c:pt idx="8">
                  <c:v>100.64</c:v>
                </c:pt>
                <c:pt idx="9">
                  <c:v>161.24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7E-4BE7-B561-01CDC35E43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4905567"/>
        <c:axId val="1138377536"/>
      </c:barChart>
      <c:catAx>
        <c:axId val="1764905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38377536"/>
        <c:crosses val="autoZero"/>
        <c:auto val="1"/>
        <c:lblAlgn val="ctr"/>
        <c:lblOffset val="100"/>
        <c:noMultiLvlLbl val="0"/>
      </c:catAx>
      <c:valAx>
        <c:axId val="113837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64905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rgbClr val="000000"/>
                </a:solidFill>
              </a:rPr>
              <a:t>Credit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4EE-4AEC-98EC-1B372F92EC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EE-4AEC-98EC-1B372F92EC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4EE-4AEC-98EC-1B372F92EC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4EE-4AEC-98EC-1B372F92EC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4EE-4AEC-98EC-1B372F92EC6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4EE-4AEC-98EC-1B372F92EC6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AA</c:v>
                </c:pt>
                <c:pt idx="1">
                  <c:v>AA+</c:v>
                </c:pt>
                <c:pt idx="2">
                  <c:v>AA-</c:v>
                </c:pt>
                <c:pt idx="3">
                  <c:v>AAA</c:v>
                </c:pt>
                <c:pt idx="4">
                  <c:v>BBB</c:v>
                </c:pt>
                <c:pt idx="5">
                  <c:v>BBB-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3.5</c:v>
                </c:pt>
                <c:pt idx="1">
                  <c:v>83.125</c:v>
                </c:pt>
                <c:pt idx="2">
                  <c:v>1.375</c:v>
                </c:pt>
                <c:pt idx="3">
                  <c:v>7</c:v>
                </c:pt>
                <c:pt idx="4">
                  <c:v>3.3</c:v>
                </c:pt>
                <c:pt idx="5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4EE-4AEC-98EC-1B372F92EC6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8B926-23B5-4854-9E01-3202EB53AD6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4320F8B3-015E-4C29-9B56-47B96134FC34}">
      <dgm:prSet phldrT="[Text]" custT="1"/>
      <dgm:spPr/>
      <dgm:t>
        <a:bodyPr/>
        <a:lstStyle/>
        <a:p>
          <a:r>
            <a:rPr lang="en-US" sz="1300" dirty="0">
              <a:solidFill>
                <a:schemeClr val="tx1"/>
              </a:solidFill>
            </a:rPr>
            <a:t>Global Market Outlook</a:t>
          </a:r>
          <a:endParaRPr lang="en-DE" sz="1300" dirty="0">
            <a:solidFill>
              <a:schemeClr val="tx1"/>
            </a:solidFill>
          </a:endParaRPr>
        </a:p>
      </dgm:t>
    </dgm:pt>
    <dgm:pt modelId="{C9E42910-F82C-4AD4-AB3E-94E5D7912512}" type="parTrans" cxnId="{70867ED0-BDCA-4A82-884E-CD73C01AE607}">
      <dgm:prSet/>
      <dgm:spPr/>
      <dgm:t>
        <a:bodyPr/>
        <a:lstStyle/>
        <a:p>
          <a:endParaRPr lang="en-DE"/>
        </a:p>
      </dgm:t>
    </dgm:pt>
    <dgm:pt modelId="{847648B0-18C4-40F2-AE19-5358A3134439}" type="sibTrans" cxnId="{70867ED0-BDCA-4A82-884E-CD73C01AE607}">
      <dgm:prSet/>
      <dgm:spPr/>
      <dgm:t>
        <a:bodyPr/>
        <a:lstStyle/>
        <a:p>
          <a:endParaRPr lang="en-DE"/>
        </a:p>
      </dgm:t>
    </dgm:pt>
    <dgm:pt modelId="{89EF4214-E4E2-45E1-AE95-58D3F4C487ED}">
      <dgm:prSet phldrT="[Text]" custT="1"/>
      <dgm:spPr/>
      <dgm:t>
        <a:bodyPr/>
        <a:lstStyle/>
        <a:p>
          <a:r>
            <a:rPr lang="en-US" sz="1300" dirty="0">
              <a:solidFill>
                <a:schemeClr val="tx1"/>
              </a:solidFill>
            </a:rPr>
            <a:t>Portfolio Distribution</a:t>
          </a:r>
          <a:endParaRPr lang="en-DE" sz="1300" dirty="0">
            <a:solidFill>
              <a:schemeClr val="tx1"/>
            </a:solidFill>
          </a:endParaRPr>
        </a:p>
      </dgm:t>
    </dgm:pt>
    <dgm:pt modelId="{840E27CB-52EA-426D-98F4-E1DAC8BB63D5}" type="parTrans" cxnId="{1D590DAE-8923-4C60-A494-0ADED097BB24}">
      <dgm:prSet/>
      <dgm:spPr/>
      <dgm:t>
        <a:bodyPr/>
        <a:lstStyle/>
        <a:p>
          <a:endParaRPr lang="en-DE"/>
        </a:p>
      </dgm:t>
    </dgm:pt>
    <dgm:pt modelId="{D8869F20-17DA-4242-BF84-3C711D839C3C}" type="sibTrans" cxnId="{1D590DAE-8923-4C60-A494-0ADED097BB24}">
      <dgm:prSet/>
      <dgm:spPr/>
      <dgm:t>
        <a:bodyPr/>
        <a:lstStyle/>
        <a:p>
          <a:endParaRPr lang="en-DE"/>
        </a:p>
      </dgm:t>
    </dgm:pt>
    <dgm:pt modelId="{CAAF98F5-3809-419F-A05A-26BEC4005BF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Portfolio Construction</a:t>
          </a:r>
          <a:endParaRPr lang="en-DE" b="1" dirty="0">
            <a:solidFill>
              <a:schemeClr val="tx1"/>
            </a:solidFill>
          </a:endParaRPr>
        </a:p>
      </dgm:t>
    </dgm:pt>
    <dgm:pt modelId="{32C7FFC1-1D57-4838-9CA8-582071E8F6F4}" type="sibTrans" cxnId="{3A69CAA1-2BC3-4006-9BE3-CBC6FE921D97}">
      <dgm:prSet/>
      <dgm:spPr/>
      <dgm:t>
        <a:bodyPr/>
        <a:lstStyle/>
        <a:p>
          <a:endParaRPr lang="en-DE"/>
        </a:p>
      </dgm:t>
    </dgm:pt>
    <dgm:pt modelId="{5E73A54F-83D2-4EB9-9535-EB1551C03998}" type="parTrans" cxnId="{3A69CAA1-2BC3-4006-9BE3-CBC6FE921D97}">
      <dgm:prSet/>
      <dgm:spPr/>
      <dgm:t>
        <a:bodyPr/>
        <a:lstStyle/>
        <a:p>
          <a:endParaRPr lang="en-DE"/>
        </a:p>
      </dgm:t>
    </dgm:pt>
    <dgm:pt modelId="{E3F9FDF3-91AA-44C6-9666-E30A690689B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Risk Considerations</a:t>
          </a:r>
          <a:endParaRPr lang="en-DE" b="1" dirty="0">
            <a:solidFill>
              <a:schemeClr val="tx1"/>
            </a:solidFill>
          </a:endParaRPr>
        </a:p>
      </dgm:t>
    </dgm:pt>
    <dgm:pt modelId="{1413942C-3918-4F33-9F03-9F36A7F4F180}" type="parTrans" cxnId="{2ADF5654-BDCE-4168-83F9-3587E6A8CF14}">
      <dgm:prSet/>
      <dgm:spPr/>
      <dgm:t>
        <a:bodyPr/>
        <a:lstStyle/>
        <a:p>
          <a:endParaRPr lang="en-DE"/>
        </a:p>
      </dgm:t>
    </dgm:pt>
    <dgm:pt modelId="{2DE30831-D896-491D-8DB1-00F48EC8E46F}" type="sibTrans" cxnId="{2ADF5654-BDCE-4168-83F9-3587E6A8CF14}">
      <dgm:prSet/>
      <dgm:spPr/>
      <dgm:t>
        <a:bodyPr/>
        <a:lstStyle/>
        <a:p>
          <a:endParaRPr lang="en-DE"/>
        </a:p>
      </dgm:t>
    </dgm:pt>
    <dgm:pt modelId="{F58EA2AF-1AC4-4B31-B1C9-C0E52C46C55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Inflation and Interest Rate Risk</a:t>
          </a:r>
          <a:endParaRPr lang="en-DE" dirty="0">
            <a:solidFill>
              <a:schemeClr val="tx1"/>
            </a:solidFill>
          </a:endParaRPr>
        </a:p>
      </dgm:t>
    </dgm:pt>
    <dgm:pt modelId="{5258096D-ADCA-4FBF-891A-51F33E5F3614}" type="parTrans" cxnId="{CC5B2A4B-0C48-4E01-AE10-6701064CB4E3}">
      <dgm:prSet/>
      <dgm:spPr/>
      <dgm:t>
        <a:bodyPr/>
        <a:lstStyle/>
        <a:p>
          <a:endParaRPr lang="en-DE"/>
        </a:p>
      </dgm:t>
    </dgm:pt>
    <dgm:pt modelId="{FEEEA38B-B221-4BE2-A2D7-7E034E66E11A}" type="sibTrans" cxnId="{CC5B2A4B-0C48-4E01-AE10-6701064CB4E3}">
      <dgm:prSet/>
      <dgm:spPr/>
      <dgm:t>
        <a:bodyPr/>
        <a:lstStyle/>
        <a:p>
          <a:endParaRPr lang="en-DE"/>
        </a:p>
      </dgm:t>
    </dgm:pt>
    <dgm:pt modelId="{739A7F88-F465-4632-9F09-3C44EA88CAFB}">
      <dgm:prSet/>
      <dgm:spPr/>
      <dgm:t>
        <a:bodyPr/>
        <a:lstStyle/>
        <a:p>
          <a:endParaRPr lang="en-DE" dirty="0"/>
        </a:p>
      </dgm:t>
    </dgm:pt>
    <dgm:pt modelId="{7E5A8AA7-E006-4BCC-9266-E3D377B7C73B}" type="sibTrans" cxnId="{AA5E9118-6027-4C79-BD88-15518C767922}">
      <dgm:prSet/>
      <dgm:spPr/>
      <dgm:t>
        <a:bodyPr/>
        <a:lstStyle/>
        <a:p>
          <a:endParaRPr lang="en-DE"/>
        </a:p>
      </dgm:t>
    </dgm:pt>
    <dgm:pt modelId="{A0AA33F8-2517-4941-BAAA-BBB581092D90}" type="parTrans" cxnId="{AA5E9118-6027-4C79-BD88-15518C767922}">
      <dgm:prSet/>
      <dgm:spPr/>
      <dgm:t>
        <a:bodyPr/>
        <a:lstStyle/>
        <a:p>
          <a:endParaRPr lang="en-DE"/>
        </a:p>
      </dgm:t>
    </dgm:pt>
    <dgm:pt modelId="{5C294D51-3A7D-43E2-9EB4-10A8D293CD57}">
      <dgm:prSet phldrT="[Text]"/>
      <dgm:spPr/>
      <dgm:t>
        <a:bodyPr/>
        <a:lstStyle/>
        <a:p>
          <a:r>
            <a:rPr lang="en-US" dirty="0"/>
            <a:t>Strategy</a:t>
          </a:r>
          <a:endParaRPr lang="en-DE" dirty="0"/>
        </a:p>
      </dgm:t>
    </dgm:pt>
    <dgm:pt modelId="{4A6FE4F6-378F-4BDA-9E40-02125ECDC50E}" type="sibTrans" cxnId="{B8E4473B-F7DA-4D5C-B83C-98C98BF030E8}">
      <dgm:prSet/>
      <dgm:spPr/>
      <dgm:t>
        <a:bodyPr/>
        <a:lstStyle/>
        <a:p>
          <a:endParaRPr lang="en-DE"/>
        </a:p>
      </dgm:t>
    </dgm:pt>
    <dgm:pt modelId="{599FDA79-AF1C-4AAE-87C6-B75540024621}" type="parTrans" cxnId="{B8E4473B-F7DA-4D5C-B83C-98C98BF030E8}">
      <dgm:prSet/>
      <dgm:spPr/>
      <dgm:t>
        <a:bodyPr/>
        <a:lstStyle/>
        <a:p>
          <a:endParaRPr lang="en-DE"/>
        </a:p>
      </dgm:t>
    </dgm:pt>
    <dgm:pt modelId="{850643CC-CE14-4549-BF40-38B039C606EF}">
      <dgm:prSet/>
      <dgm:spPr/>
      <dgm:t>
        <a:bodyPr/>
        <a:lstStyle/>
        <a:p>
          <a:endParaRPr lang="en-DE" dirty="0"/>
        </a:p>
      </dgm:t>
    </dgm:pt>
    <dgm:pt modelId="{7B4743FD-EBE3-4524-9B35-131BE39153DF}" type="sibTrans" cxnId="{FB34C2CA-64A9-4A3F-8B27-C3F40EDBEBA4}">
      <dgm:prSet/>
      <dgm:spPr/>
      <dgm:t>
        <a:bodyPr/>
        <a:lstStyle/>
        <a:p>
          <a:endParaRPr lang="en-DE"/>
        </a:p>
      </dgm:t>
    </dgm:pt>
    <dgm:pt modelId="{77CBAFCA-ECFE-487B-8296-85A08EE5EFE1}" type="parTrans" cxnId="{FB34C2CA-64A9-4A3F-8B27-C3F40EDBEBA4}">
      <dgm:prSet/>
      <dgm:spPr/>
      <dgm:t>
        <a:bodyPr/>
        <a:lstStyle/>
        <a:p>
          <a:endParaRPr lang="en-DE"/>
        </a:p>
      </dgm:t>
    </dgm:pt>
    <dgm:pt modelId="{F190E66C-0AAF-4FC3-BED5-1F4A8EAD50E7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Strategy</a:t>
          </a:r>
          <a:endParaRPr lang="en-DE" sz="1800" b="1" dirty="0">
            <a:solidFill>
              <a:schemeClr val="tx1"/>
            </a:solidFill>
          </a:endParaRPr>
        </a:p>
      </dgm:t>
    </dgm:pt>
    <dgm:pt modelId="{47BB5C3A-2D25-4C33-8F09-9EEE87A0C17F}" type="sibTrans" cxnId="{F0E5CAB0-7556-40F4-B45D-B7C4B047F040}">
      <dgm:prSet/>
      <dgm:spPr/>
      <dgm:t>
        <a:bodyPr/>
        <a:lstStyle/>
        <a:p>
          <a:endParaRPr lang="en-DE"/>
        </a:p>
      </dgm:t>
    </dgm:pt>
    <dgm:pt modelId="{9CAFFCBA-52AB-43A6-9372-0021F015BB75}" type="parTrans" cxnId="{F0E5CAB0-7556-40F4-B45D-B7C4B047F040}">
      <dgm:prSet/>
      <dgm:spPr/>
      <dgm:t>
        <a:bodyPr/>
        <a:lstStyle/>
        <a:p>
          <a:endParaRPr lang="en-DE"/>
        </a:p>
      </dgm:t>
    </dgm:pt>
    <dgm:pt modelId="{335D2E9D-09EF-4761-AC25-70F8D4A086E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Credit Risk</a:t>
          </a:r>
          <a:endParaRPr lang="en-DE" dirty="0">
            <a:solidFill>
              <a:schemeClr val="tx1"/>
            </a:solidFill>
          </a:endParaRPr>
        </a:p>
      </dgm:t>
    </dgm:pt>
    <dgm:pt modelId="{DF8DD97D-CD33-4CCB-BDA7-337D08CADB56}" type="parTrans" cxnId="{7A22A0D0-DC52-4A44-80CC-DF2CC65D3165}">
      <dgm:prSet/>
      <dgm:spPr/>
      <dgm:t>
        <a:bodyPr/>
        <a:lstStyle/>
        <a:p>
          <a:endParaRPr lang="en-DE"/>
        </a:p>
      </dgm:t>
    </dgm:pt>
    <dgm:pt modelId="{BC363AD4-BE18-4ABD-8AD4-59236E5D2DED}" type="sibTrans" cxnId="{7A22A0D0-DC52-4A44-80CC-DF2CC65D3165}">
      <dgm:prSet/>
      <dgm:spPr/>
      <dgm:t>
        <a:bodyPr/>
        <a:lstStyle/>
        <a:p>
          <a:endParaRPr lang="en-DE"/>
        </a:p>
      </dgm:t>
    </dgm:pt>
    <dgm:pt modelId="{F819DB8B-4C33-4DD4-B4C0-03EE1572382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Geopolitical Risk</a:t>
          </a:r>
          <a:endParaRPr lang="en-DE" dirty="0">
            <a:solidFill>
              <a:schemeClr val="tx1"/>
            </a:solidFill>
          </a:endParaRPr>
        </a:p>
      </dgm:t>
    </dgm:pt>
    <dgm:pt modelId="{5512D9A2-B40A-498D-AD57-9AC26C1A1F58}" type="parTrans" cxnId="{01C6E972-83ED-4140-9252-81D75D06A30F}">
      <dgm:prSet/>
      <dgm:spPr/>
      <dgm:t>
        <a:bodyPr/>
        <a:lstStyle/>
        <a:p>
          <a:endParaRPr lang="en-DE"/>
        </a:p>
      </dgm:t>
    </dgm:pt>
    <dgm:pt modelId="{1C17C09F-DB40-4040-9329-44AAF4879AC9}" type="sibTrans" cxnId="{01C6E972-83ED-4140-9252-81D75D06A30F}">
      <dgm:prSet/>
      <dgm:spPr/>
      <dgm:t>
        <a:bodyPr/>
        <a:lstStyle/>
        <a:p>
          <a:endParaRPr lang="en-DE"/>
        </a:p>
      </dgm:t>
    </dgm:pt>
    <dgm:pt modelId="{287C9C4E-0C90-4A9B-89AB-15B802F63EDB}">
      <dgm:prSet phldrT="[Text]"/>
      <dgm:spPr/>
      <dgm:t>
        <a:bodyPr/>
        <a:lstStyle/>
        <a:p>
          <a:r>
            <a:rPr lang="en-US" dirty="0"/>
            <a:t>Comparison</a:t>
          </a:r>
          <a:endParaRPr lang="en-DE" dirty="0"/>
        </a:p>
      </dgm:t>
    </dgm:pt>
    <dgm:pt modelId="{BA92EF7D-40DD-4C6B-9C6D-0AA109CAEEFE}" type="parTrans" cxnId="{354DE759-DA66-4B37-A5E6-10BB4F68A3A5}">
      <dgm:prSet/>
      <dgm:spPr/>
      <dgm:t>
        <a:bodyPr/>
        <a:lstStyle/>
        <a:p>
          <a:endParaRPr lang="en-DE"/>
        </a:p>
      </dgm:t>
    </dgm:pt>
    <dgm:pt modelId="{009B6BA5-973C-46BF-B00A-59B6F6C8BB85}" type="sibTrans" cxnId="{354DE759-DA66-4B37-A5E6-10BB4F68A3A5}">
      <dgm:prSet/>
      <dgm:spPr/>
      <dgm:t>
        <a:bodyPr/>
        <a:lstStyle/>
        <a:p>
          <a:endParaRPr lang="en-DE"/>
        </a:p>
      </dgm:t>
    </dgm:pt>
    <dgm:pt modelId="{1CF8E187-441A-480C-B865-B409EA74D4FE}">
      <dgm:prSet phldrT="[Text]"/>
      <dgm:spPr/>
      <dgm:t>
        <a:bodyPr/>
        <a:lstStyle/>
        <a:p>
          <a:r>
            <a:rPr lang="en-US" dirty="0"/>
            <a:t>Monte Carlo Simulation</a:t>
          </a:r>
          <a:endParaRPr lang="en-DE" dirty="0"/>
        </a:p>
      </dgm:t>
    </dgm:pt>
    <dgm:pt modelId="{A4554EB5-E075-48EB-ACA4-6E892A9C3243}" type="parTrans" cxnId="{31053190-C2DD-41C0-AE69-BF81839D9E32}">
      <dgm:prSet/>
      <dgm:spPr/>
      <dgm:t>
        <a:bodyPr/>
        <a:lstStyle/>
        <a:p>
          <a:endParaRPr lang="en-DE"/>
        </a:p>
      </dgm:t>
    </dgm:pt>
    <dgm:pt modelId="{5F316B93-82A0-4C8C-A6C8-CDB3597401B4}" type="sibTrans" cxnId="{31053190-C2DD-41C0-AE69-BF81839D9E32}">
      <dgm:prSet/>
      <dgm:spPr/>
      <dgm:t>
        <a:bodyPr/>
        <a:lstStyle/>
        <a:p>
          <a:endParaRPr lang="en-DE"/>
        </a:p>
      </dgm:t>
    </dgm:pt>
    <dgm:pt modelId="{28EC2E00-6E7D-4B6F-B5DB-57F3CC14830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Liquidity Risk</a:t>
          </a:r>
          <a:endParaRPr lang="en-DE" dirty="0">
            <a:solidFill>
              <a:schemeClr val="tx1"/>
            </a:solidFill>
          </a:endParaRPr>
        </a:p>
      </dgm:t>
    </dgm:pt>
    <dgm:pt modelId="{FE895B4B-E2FB-4A35-BC3A-892E3FEB2BBE}" type="parTrans" cxnId="{39709A7D-CFF7-409B-97E9-866858EC4DD0}">
      <dgm:prSet/>
      <dgm:spPr/>
      <dgm:t>
        <a:bodyPr/>
        <a:lstStyle/>
        <a:p>
          <a:endParaRPr lang="en-DE"/>
        </a:p>
      </dgm:t>
    </dgm:pt>
    <dgm:pt modelId="{963AB9D4-D429-4658-95E3-1FE07578C880}" type="sibTrans" cxnId="{39709A7D-CFF7-409B-97E9-866858EC4DD0}">
      <dgm:prSet/>
      <dgm:spPr/>
      <dgm:t>
        <a:bodyPr/>
        <a:lstStyle/>
        <a:p>
          <a:endParaRPr lang="en-DE"/>
        </a:p>
      </dgm:t>
    </dgm:pt>
    <dgm:pt modelId="{C8950BE8-2684-418C-BED4-0226B51F626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Exchange Rate Risk</a:t>
          </a:r>
          <a:endParaRPr lang="en-DE" dirty="0">
            <a:solidFill>
              <a:schemeClr val="tx1"/>
            </a:solidFill>
          </a:endParaRPr>
        </a:p>
      </dgm:t>
    </dgm:pt>
    <dgm:pt modelId="{47B6EBA0-5F9B-4E3D-8A24-55EED3D51E32}" type="parTrans" cxnId="{9430CC7D-2FD3-4683-A222-DC711A066AAA}">
      <dgm:prSet/>
      <dgm:spPr/>
      <dgm:t>
        <a:bodyPr/>
        <a:lstStyle/>
        <a:p>
          <a:endParaRPr lang="en-DE"/>
        </a:p>
      </dgm:t>
    </dgm:pt>
    <dgm:pt modelId="{7061AA74-93CD-46A7-B612-3640B0B3D8BA}" type="sibTrans" cxnId="{9430CC7D-2FD3-4683-A222-DC711A066AAA}">
      <dgm:prSet/>
      <dgm:spPr/>
      <dgm:t>
        <a:bodyPr/>
        <a:lstStyle/>
        <a:p>
          <a:endParaRPr lang="en-DE"/>
        </a:p>
      </dgm:t>
    </dgm:pt>
    <dgm:pt modelId="{24E1DAE3-9341-468B-BDBE-55C07251F885}" type="pres">
      <dgm:prSet presAssocID="{9A08B926-23B5-4854-9E01-3202EB53AD61}" presName="linearFlow" presStyleCnt="0">
        <dgm:presLayoutVars>
          <dgm:dir/>
          <dgm:animLvl val="lvl"/>
          <dgm:resizeHandles val="exact"/>
        </dgm:presLayoutVars>
      </dgm:prSet>
      <dgm:spPr/>
    </dgm:pt>
    <dgm:pt modelId="{F6FC418A-5E64-4399-9A39-E85DD84B91C4}" type="pres">
      <dgm:prSet presAssocID="{CAAF98F5-3809-419F-A05A-26BEC4005BF0}" presName="composite" presStyleCnt="0"/>
      <dgm:spPr/>
    </dgm:pt>
    <dgm:pt modelId="{C380C19C-A303-4E96-98E5-EFBB20B84B0A}" type="pres">
      <dgm:prSet presAssocID="{CAAF98F5-3809-419F-A05A-26BEC4005BF0}" presName="parentText" presStyleLbl="alignNode1" presStyleIdx="0" presStyleCnt="3" custScaleX="147066">
        <dgm:presLayoutVars>
          <dgm:chMax val="1"/>
          <dgm:bulletEnabled val="1"/>
        </dgm:presLayoutVars>
      </dgm:prSet>
      <dgm:spPr/>
    </dgm:pt>
    <dgm:pt modelId="{32C76C0D-3C03-42FB-B16E-FDC8CBD3BA20}" type="pres">
      <dgm:prSet presAssocID="{CAAF98F5-3809-419F-A05A-26BEC4005BF0}" presName="descendantText" presStyleLbl="alignAcc1" presStyleIdx="0" presStyleCnt="3" custScaleX="82707" custLinFactNeighborX="124">
        <dgm:presLayoutVars>
          <dgm:bulletEnabled val="1"/>
        </dgm:presLayoutVars>
      </dgm:prSet>
      <dgm:spPr/>
    </dgm:pt>
    <dgm:pt modelId="{B84DFD85-8B18-46C7-B408-F8EB0A6A2A4D}" type="pres">
      <dgm:prSet presAssocID="{32C7FFC1-1D57-4838-9CA8-582071E8F6F4}" presName="sp" presStyleCnt="0"/>
      <dgm:spPr/>
    </dgm:pt>
    <dgm:pt modelId="{D74D04BE-7211-42E1-835C-69F8AF4B2783}" type="pres">
      <dgm:prSet presAssocID="{F190E66C-0AAF-4FC3-BED5-1F4A8EAD50E7}" presName="composite" presStyleCnt="0"/>
      <dgm:spPr/>
    </dgm:pt>
    <dgm:pt modelId="{FACEC6FE-A575-4F6D-A9B0-B4C898B8D113}" type="pres">
      <dgm:prSet presAssocID="{F190E66C-0AAF-4FC3-BED5-1F4A8EAD50E7}" presName="parentText" presStyleLbl="alignNode1" presStyleIdx="1" presStyleCnt="3" custScaleX="147066">
        <dgm:presLayoutVars>
          <dgm:chMax val="1"/>
          <dgm:bulletEnabled val="1"/>
        </dgm:presLayoutVars>
      </dgm:prSet>
      <dgm:spPr/>
    </dgm:pt>
    <dgm:pt modelId="{0224CB59-D100-4224-9FF9-4FF4B1B80BAF}" type="pres">
      <dgm:prSet presAssocID="{F190E66C-0AAF-4FC3-BED5-1F4A8EAD50E7}" presName="descendantText" presStyleLbl="alignAcc1" presStyleIdx="1" presStyleCnt="3" custScaleX="76508" custLinFactNeighborX="3593" custLinFactNeighborY="1980">
        <dgm:presLayoutVars>
          <dgm:bulletEnabled val="1"/>
        </dgm:presLayoutVars>
      </dgm:prSet>
      <dgm:spPr/>
    </dgm:pt>
    <dgm:pt modelId="{1BD6512E-977F-408F-9D22-F3823AD8DE23}" type="pres">
      <dgm:prSet presAssocID="{47BB5C3A-2D25-4C33-8F09-9EEE87A0C17F}" presName="sp" presStyleCnt="0"/>
      <dgm:spPr/>
    </dgm:pt>
    <dgm:pt modelId="{83E9875C-4742-4E1F-99CE-0B0E6BB26F5A}" type="pres">
      <dgm:prSet presAssocID="{E3F9FDF3-91AA-44C6-9666-E30A690689BA}" presName="composite" presStyleCnt="0"/>
      <dgm:spPr/>
    </dgm:pt>
    <dgm:pt modelId="{157A579E-AD35-4C28-8DA2-984240832832}" type="pres">
      <dgm:prSet presAssocID="{E3F9FDF3-91AA-44C6-9666-E30A690689BA}" presName="parentText" presStyleLbl="alignNode1" presStyleIdx="2" presStyleCnt="3" custScaleX="147066">
        <dgm:presLayoutVars>
          <dgm:chMax val="1"/>
          <dgm:bulletEnabled val="1"/>
        </dgm:presLayoutVars>
      </dgm:prSet>
      <dgm:spPr/>
    </dgm:pt>
    <dgm:pt modelId="{AB3B0D26-D957-4327-A2D6-0990F8DA5EE6}" type="pres">
      <dgm:prSet presAssocID="{E3F9FDF3-91AA-44C6-9666-E30A690689BA}" presName="descendantText" presStyleLbl="alignAcc1" presStyleIdx="2" presStyleCnt="3" custScaleX="82707">
        <dgm:presLayoutVars>
          <dgm:bulletEnabled val="1"/>
        </dgm:presLayoutVars>
      </dgm:prSet>
      <dgm:spPr/>
    </dgm:pt>
  </dgm:ptLst>
  <dgm:cxnLst>
    <dgm:cxn modelId="{AFEACF0B-96C3-41CC-9BCC-8E787742FD40}" type="presOf" srcId="{739A7F88-F465-4632-9F09-3C44EA88CAFB}" destId="{0224CB59-D100-4224-9FF9-4FF4B1B80BAF}" srcOrd="0" destOrd="0" presId="urn:microsoft.com/office/officeart/2005/8/layout/chevron2"/>
    <dgm:cxn modelId="{AA5E9118-6027-4C79-BD88-15518C767922}" srcId="{F190E66C-0AAF-4FC3-BED5-1F4A8EAD50E7}" destId="{739A7F88-F465-4632-9F09-3C44EA88CAFB}" srcOrd="0" destOrd="0" parTransId="{A0AA33F8-2517-4941-BAAA-BBB581092D90}" sibTransId="{7E5A8AA7-E006-4BCC-9266-E3D377B7C73B}"/>
    <dgm:cxn modelId="{A00E051B-F6C3-4DAC-B7E1-6B5C680B8D2D}" type="presOf" srcId="{F819DB8B-4C33-4DD4-B4C0-03EE1572382E}" destId="{AB3B0D26-D957-4327-A2D6-0990F8DA5EE6}" srcOrd="0" destOrd="4" presId="urn:microsoft.com/office/officeart/2005/8/layout/chevron2"/>
    <dgm:cxn modelId="{8BC62F21-C4AE-4022-9F67-3FA560E7361C}" type="presOf" srcId="{C8950BE8-2684-418C-BED4-0226B51F6265}" destId="{AB3B0D26-D957-4327-A2D6-0990F8DA5EE6}" srcOrd="0" destOrd="3" presId="urn:microsoft.com/office/officeart/2005/8/layout/chevron2"/>
    <dgm:cxn modelId="{16268F29-73C5-46BD-BEAE-916E198B4BCB}" type="presOf" srcId="{5C294D51-3A7D-43E2-9EB4-10A8D293CD57}" destId="{0224CB59-D100-4224-9FF9-4FF4B1B80BAF}" srcOrd="0" destOrd="1" presId="urn:microsoft.com/office/officeart/2005/8/layout/chevron2"/>
    <dgm:cxn modelId="{AA3B482C-DAE5-401F-A2FD-95219BB3012B}" type="presOf" srcId="{CAAF98F5-3809-419F-A05A-26BEC4005BF0}" destId="{C380C19C-A303-4E96-98E5-EFBB20B84B0A}" srcOrd="0" destOrd="0" presId="urn:microsoft.com/office/officeart/2005/8/layout/chevron2"/>
    <dgm:cxn modelId="{BEE0D930-AF06-4F8D-AD8E-0CD3E406AAC5}" type="presOf" srcId="{1CF8E187-441A-480C-B865-B409EA74D4FE}" destId="{0224CB59-D100-4224-9FF9-4FF4B1B80BAF}" srcOrd="0" destOrd="3" presId="urn:microsoft.com/office/officeart/2005/8/layout/chevron2"/>
    <dgm:cxn modelId="{B8E4473B-F7DA-4D5C-B83C-98C98BF030E8}" srcId="{F190E66C-0AAF-4FC3-BED5-1F4A8EAD50E7}" destId="{5C294D51-3A7D-43E2-9EB4-10A8D293CD57}" srcOrd="1" destOrd="0" parTransId="{599FDA79-AF1C-4AAE-87C6-B75540024621}" sibTransId="{4A6FE4F6-378F-4BDA-9E40-02125ECDC50E}"/>
    <dgm:cxn modelId="{CC5B2A4B-0C48-4E01-AE10-6701064CB4E3}" srcId="{E3F9FDF3-91AA-44C6-9666-E30A690689BA}" destId="{F58EA2AF-1AC4-4B31-B1C9-C0E52C46C551}" srcOrd="0" destOrd="0" parTransId="{5258096D-ADCA-4FBF-891A-51F33E5F3614}" sibTransId="{FEEEA38B-B221-4BE2-A2D7-7E034E66E11A}"/>
    <dgm:cxn modelId="{CE1A226D-65E0-492A-982C-B93E2A8F830B}" type="presOf" srcId="{287C9C4E-0C90-4A9B-89AB-15B802F63EDB}" destId="{0224CB59-D100-4224-9FF9-4FF4B1B80BAF}" srcOrd="0" destOrd="2" presId="urn:microsoft.com/office/officeart/2005/8/layout/chevron2"/>
    <dgm:cxn modelId="{84019870-D715-4A26-9699-A75BBEB1C60F}" type="presOf" srcId="{4320F8B3-015E-4C29-9B56-47B96134FC34}" destId="{32C76C0D-3C03-42FB-B16E-FDC8CBD3BA20}" srcOrd="0" destOrd="0" presId="urn:microsoft.com/office/officeart/2005/8/layout/chevron2"/>
    <dgm:cxn modelId="{01C6E972-83ED-4140-9252-81D75D06A30F}" srcId="{E3F9FDF3-91AA-44C6-9666-E30A690689BA}" destId="{F819DB8B-4C33-4DD4-B4C0-03EE1572382E}" srcOrd="4" destOrd="0" parTransId="{5512D9A2-B40A-498D-AD57-9AC26C1A1F58}" sibTransId="{1C17C09F-DB40-4040-9329-44AAF4879AC9}"/>
    <dgm:cxn modelId="{2ADF5654-BDCE-4168-83F9-3587E6A8CF14}" srcId="{9A08B926-23B5-4854-9E01-3202EB53AD61}" destId="{E3F9FDF3-91AA-44C6-9666-E30A690689BA}" srcOrd="2" destOrd="0" parTransId="{1413942C-3918-4F33-9F03-9F36A7F4F180}" sibTransId="{2DE30831-D896-491D-8DB1-00F48EC8E46F}"/>
    <dgm:cxn modelId="{6CBA5878-7DDE-4950-BC34-A1B226006A4F}" type="presOf" srcId="{E3F9FDF3-91AA-44C6-9666-E30A690689BA}" destId="{157A579E-AD35-4C28-8DA2-984240832832}" srcOrd="0" destOrd="0" presId="urn:microsoft.com/office/officeart/2005/8/layout/chevron2"/>
    <dgm:cxn modelId="{354DE759-DA66-4B37-A5E6-10BB4F68A3A5}" srcId="{F190E66C-0AAF-4FC3-BED5-1F4A8EAD50E7}" destId="{287C9C4E-0C90-4A9B-89AB-15B802F63EDB}" srcOrd="2" destOrd="0" parTransId="{BA92EF7D-40DD-4C6B-9C6D-0AA109CAEEFE}" sibTransId="{009B6BA5-973C-46BF-B00A-59B6F6C8BB85}"/>
    <dgm:cxn modelId="{5AD03C5A-3489-4702-8B87-603C98592980}" type="presOf" srcId="{F190E66C-0AAF-4FC3-BED5-1F4A8EAD50E7}" destId="{FACEC6FE-A575-4F6D-A9B0-B4C898B8D113}" srcOrd="0" destOrd="0" presId="urn:microsoft.com/office/officeart/2005/8/layout/chevron2"/>
    <dgm:cxn modelId="{39709A7D-CFF7-409B-97E9-866858EC4DD0}" srcId="{E3F9FDF3-91AA-44C6-9666-E30A690689BA}" destId="{28EC2E00-6E7D-4B6F-B5DB-57F3CC14830B}" srcOrd="1" destOrd="0" parTransId="{FE895B4B-E2FB-4A35-BC3A-892E3FEB2BBE}" sibTransId="{963AB9D4-D429-4658-95E3-1FE07578C880}"/>
    <dgm:cxn modelId="{9430CC7D-2FD3-4683-A222-DC711A066AAA}" srcId="{E3F9FDF3-91AA-44C6-9666-E30A690689BA}" destId="{C8950BE8-2684-418C-BED4-0226B51F6265}" srcOrd="3" destOrd="0" parTransId="{47B6EBA0-5F9B-4E3D-8A24-55EED3D51E32}" sibTransId="{7061AA74-93CD-46A7-B612-3640B0B3D8BA}"/>
    <dgm:cxn modelId="{2185618F-AED3-4608-A294-847054C8ABC5}" type="presOf" srcId="{850643CC-CE14-4549-BF40-38B039C606EF}" destId="{0224CB59-D100-4224-9FF9-4FF4B1B80BAF}" srcOrd="0" destOrd="4" presId="urn:microsoft.com/office/officeart/2005/8/layout/chevron2"/>
    <dgm:cxn modelId="{31053190-C2DD-41C0-AE69-BF81839D9E32}" srcId="{F190E66C-0AAF-4FC3-BED5-1F4A8EAD50E7}" destId="{1CF8E187-441A-480C-B865-B409EA74D4FE}" srcOrd="3" destOrd="0" parTransId="{A4554EB5-E075-48EB-ACA4-6E892A9C3243}" sibTransId="{5F316B93-82A0-4C8C-A6C8-CDB3597401B4}"/>
    <dgm:cxn modelId="{213810A1-9E1E-4F18-AC1B-B90CFDEC2E3B}" type="presOf" srcId="{28EC2E00-6E7D-4B6F-B5DB-57F3CC14830B}" destId="{AB3B0D26-D957-4327-A2D6-0990F8DA5EE6}" srcOrd="0" destOrd="1" presId="urn:microsoft.com/office/officeart/2005/8/layout/chevron2"/>
    <dgm:cxn modelId="{3A69CAA1-2BC3-4006-9BE3-CBC6FE921D97}" srcId="{9A08B926-23B5-4854-9E01-3202EB53AD61}" destId="{CAAF98F5-3809-419F-A05A-26BEC4005BF0}" srcOrd="0" destOrd="0" parTransId="{5E73A54F-83D2-4EB9-9535-EB1551C03998}" sibTransId="{32C7FFC1-1D57-4838-9CA8-582071E8F6F4}"/>
    <dgm:cxn modelId="{1D590DAE-8923-4C60-A494-0ADED097BB24}" srcId="{CAAF98F5-3809-419F-A05A-26BEC4005BF0}" destId="{89EF4214-E4E2-45E1-AE95-58D3F4C487ED}" srcOrd="1" destOrd="0" parTransId="{840E27CB-52EA-426D-98F4-E1DAC8BB63D5}" sibTransId="{D8869F20-17DA-4242-BF84-3C711D839C3C}"/>
    <dgm:cxn modelId="{F0E5CAB0-7556-40F4-B45D-B7C4B047F040}" srcId="{9A08B926-23B5-4854-9E01-3202EB53AD61}" destId="{F190E66C-0AAF-4FC3-BED5-1F4A8EAD50E7}" srcOrd="1" destOrd="0" parTransId="{9CAFFCBA-52AB-43A6-9372-0021F015BB75}" sibTransId="{47BB5C3A-2D25-4C33-8F09-9EEE87A0C17F}"/>
    <dgm:cxn modelId="{B651CFBC-D8CA-4319-993E-51225C1CECCA}" type="presOf" srcId="{335D2E9D-09EF-4761-AC25-70F8D4A086E1}" destId="{AB3B0D26-D957-4327-A2D6-0990F8DA5EE6}" srcOrd="0" destOrd="2" presId="urn:microsoft.com/office/officeart/2005/8/layout/chevron2"/>
    <dgm:cxn modelId="{FB34C2CA-64A9-4A3F-8B27-C3F40EDBEBA4}" srcId="{F190E66C-0AAF-4FC3-BED5-1F4A8EAD50E7}" destId="{850643CC-CE14-4549-BF40-38B039C606EF}" srcOrd="4" destOrd="0" parTransId="{77CBAFCA-ECFE-487B-8296-85A08EE5EFE1}" sibTransId="{7B4743FD-EBE3-4524-9B35-131BE39153DF}"/>
    <dgm:cxn modelId="{70867ED0-BDCA-4A82-884E-CD73C01AE607}" srcId="{CAAF98F5-3809-419F-A05A-26BEC4005BF0}" destId="{4320F8B3-015E-4C29-9B56-47B96134FC34}" srcOrd="0" destOrd="0" parTransId="{C9E42910-F82C-4AD4-AB3E-94E5D7912512}" sibTransId="{847648B0-18C4-40F2-AE19-5358A3134439}"/>
    <dgm:cxn modelId="{7A22A0D0-DC52-4A44-80CC-DF2CC65D3165}" srcId="{E3F9FDF3-91AA-44C6-9666-E30A690689BA}" destId="{335D2E9D-09EF-4761-AC25-70F8D4A086E1}" srcOrd="2" destOrd="0" parTransId="{DF8DD97D-CD33-4CCB-BDA7-337D08CADB56}" sibTransId="{BC363AD4-BE18-4ABD-8AD4-59236E5D2DED}"/>
    <dgm:cxn modelId="{0D0924D2-0A0E-4EE5-939B-8D64298AF17B}" type="presOf" srcId="{9A08B926-23B5-4854-9E01-3202EB53AD61}" destId="{24E1DAE3-9341-468B-BDBE-55C07251F885}" srcOrd="0" destOrd="0" presId="urn:microsoft.com/office/officeart/2005/8/layout/chevron2"/>
    <dgm:cxn modelId="{9E2268F0-AD75-4EAA-B32D-61EC2FF14AAE}" type="presOf" srcId="{89EF4214-E4E2-45E1-AE95-58D3F4C487ED}" destId="{32C76C0D-3C03-42FB-B16E-FDC8CBD3BA20}" srcOrd="0" destOrd="1" presId="urn:microsoft.com/office/officeart/2005/8/layout/chevron2"/>
    <dgm:cxn modelId="{3727BAF2-0AF1-444A-BD19-CDFE90DB8CB6}" type="presOf" srcId="{F58EA2AF-1AC4-4B31-B1C9-C0E52C46C551}" destId="{AB3B0D26-D957-4327-A2D6-0990F8DA5EE6}" srcOrd="0" destOrd="0" presId="urn:microsoft.com/office/officeart/2005/8/layout/chevron2"/>
    <dgm:cxn modelId="{9738A02D-7027-40D0-8552-23B7DD3EE82F}" type="presParOf" srcId="{24E1DAE3-9341-468B-BDBE-55C07251F885}" destId="{F6FC418A-5E64-4399-9A39-E85DD84B91C4}" srcOrd="0" destOrd="0" presId="urn:microsoft.com/office/officeart/2005/8/layout/chevron2"/>
    <dgm:cxn modelId="{D4B69CCB-18C1-43EC-80BD-34F227494CE7}" type="presParOf" srcId="{F6FC418A-5E64-4399-9A39-E85DD84B91C4}" destId="{C380C19C-A303-4E96-98E5-EFBB20B84B0A}" srcOrd="0" destOrd="0" presId="urn:microsoft.com/office/officeart/2005/8/layout/chevron2"/>
    <dgm:cxn modelId="{D9B17BAE-0392-4855-8797-F86A1B183255}" type="presParOf" srcId="{F6FC418A-5E64-4399-9A39-E85DD84B91C4}" destId="{32C76C0D-3C03-42FB-B16E-FDC8CBD3BA20}" srcOrd="1" destOrd="0" presId="urn:microsoft.com/office/officeart/2005/8/layout/chevron2"/>
    <dgm:cxn modelId="{ADF19FC0-60C8-4926-A695-B84FA93FA5D5}" type="presParOf" srcId="{24E1DAE3-9341-468B-BDBE-55C07251F885}" destId="{B84DFD85-8B18-46C7-B408-F8EB0A6A2A4D}" srcOrd="1" destOrd="0" presId="urn:microsoft.com/office/officeart/2005/8/layout/chevron2"/>
    <dgm:cxn modelId="{90F52726-98D1-482C-ACE3-3D0290CD343F}" type="presParOf" srcId="{24E1DAE3-9341-468B-BDBE-55C07251F885}" destId="{D74D04BE-7211-42E1-835C-69F8AF4B2783}" srcOrd="2" destOrd="0" presId="urn:microsoft.com/office/officeart/2005/8/layout/chevron2"/>
    <dgm:cxn modelId="{B7199ED4-436C-4577-918A-2B551A16D212}" type="presParOf" srcId="{D74D04BE-7211-42E1-835C-69F8AF4B2783}" destId="{FACEC6FE-A575-4F6D-A9B0-B4C898B8D113}" srcOrd="0" destOrd="0" presId="urn:microsoft.com/office/officeart/2005/8/layout/chevron2"/>
    <dgm:cxn modelId="{AE219AC5-D741-4B15-959A-F5D0D01AF304}" type="presParOf" srcId="{D74D04BE-7211-42E1-835C-69F8AF4B2783}" destId="{0224CB59-D100-4224-9FF9-4FF4B1B80BAF}" srcOrd="1" destOrd="0" presId="urn:microsoft.com/office/officeart/2005/8/layout/chevron2"/>
    <dgm:cxn modelId="{D2441F95-20AB-4937-AF50-EC84CD471E60}" type="presParOf" srcId="{24E1DAE3-9341-468B-BDBE-55C07251F885}" destId="{1BD6512E-977F-408F-9D22-F3823AD8DE23}" srcOrd="3" destOrd="0" presId="urn:microsoft.com/office/officeart/2005/8/layout/chevron2"/>
    <dgm:cxn modelId="{A98FDD3B-052D-4A80-A18D-DAD29704A95C}" type="presParOf" srcId="{24E1DAE3-9341-468B-BDBE-55C07251F885}" destId="{83E9875C-4742-4E1F-99CE-0B0E6BB26F5A}" srcOrd="4" destOrd="0" presId="urn:microsoft.com/office/officeart/2005/8/layout/chevron2"/>
    <dgm:cxn modelId="{975158A3-F111-4DB8-8C35-08F786CC4FA9}" type="presParOf" srcId="{83E9875C-4742-4E1F-99CE-0B0E6BB26F5A}" destId="{157A579E-AD35-4C28-8DA2-984240832832}" srcOrd="0" destOrd="0" presId="urn:microsoft.com/office/officeart/2005/8/layout/chevron2"/>
    <dgm:cxn modelId="{ABE00CC2-1C0C-4194-B4A8-A6711B3FD0CE}" type="presParOf" srcId="{83E9875C-4742-4E1F-99CE-0B0E6BB26F5A}" destId="{AB3B0D26-D957-4327-A2D6-0990F8DA5E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0C19C-A303-4E96-98E5-EFBB20B84B0A}">
      <dsp:nvSpPr>
        <dsp:cNvPr id="0" name=""/>
        <dsp:cNvSpPr/>
      </dsp:nvSpPr>
      <dsp:spPr>
        <a:xfrm rot="5400000">
          <a:off x="578793" y="-24982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Portfolio Construction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1348"/>
        <a:ext cx="1840070" cy="1787409"/>
      </dsp:txXfrm>
    </dsp:sp>
    <dsp:sp modelId="{32C76C0D-3C03-42FB-B16E-FDC8CBD3BA20}">
      <dsp:nvSpPr>
        <dsp:cNvPr id="0" name=""/>
        <dsp:cNvSpPr/>
      </dsp:nvSpPr>
      <dsp:spPr>
        <a:xfrm rot="5400000">
          <a:off x="6012371" y="-3126381"/>
          <a:ext cx="1161816" cy="74172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Global Market Outlook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Portfolio Distribution</a:t>
          </a:r>
          <a:endParaRPr lang="en-DE" sz="1300" kern="1200" dirty="0">
            <a:solidFill>
              <a:schemeClr val="tx1"/>
            </a:solidFill>
          </a:endParaRPr>
        </a:p>
      </dsp:txBody>
      <dsp:txXfrm rot="-5400000">
        <a:off x="2884642" y="58063"/>
        <a:ext cx="7360560" cy="1048386"/>
      </dsp:txXfrm>
    </dsp:sp>
    <dsp:sp modelId="{FACEC6FE-A575-4F6D-A9B0-B4C898B8D113}">
      <dsp:nvSpPr>
        <dsp:cNvPr id="0" name=""/>
        <dsp:cNvSpPr/>
      </dsp:nvSpPr>
      <dsp:spPr>
        <a:xfrm rot="5400000">
          <a:off x="578793" y="1570179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Strategy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1596509"/>
        <a:ext cx="1840070" cy="1787409"/>
      </dsp:txXfrm>
    </dsp:sp>
    <dsp:sp modelId="{0224CB59-D100-4224-9FF9-4FF4B1B80BAF}">
      <dsp:nvSpPr>
        <dsp:cNvPr id="0" name=""/>
        <dsp:cNvSpPr/>
      </dsp:nvSpPr>
      <dsp:spPr>
        <a:xfrm rot="5400000">
          <a:off x="6009807" y="-1468929"/>
          <a:ext cx="1161816" cy="73387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Strategy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Comparison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Monte Carlo Simulation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DE" sz="1300" kern="1200" dirty="0"/>
        </a:p>
      </dsp:txBody>
      <dsp:txXfrm rot="-5400000">
        <a:off x="2921364" y="1676229"/>
        <a:ext cx="7281988" cy="1048386"/>
      </dsp:txXfrm>
    </dsp:sp>
    <dsp:sp modelId="{157A579E-AD35-4C28-8DA2-984240832832}">
      <dsp:nvSpPr>
        <dsp:cNvPr id="0" name=""/>
        <dsp:cNvSpPr/>
      </dsp:nvSpPr>
      <dsp:spPr>
        <a:xfrm rot="5400000">
          <a:off x="578793" y="3165340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Risk Considerations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3191670"/>
        <a:ext cx="1840070" cy="1787409"/>
      </dsp:txXfrm>
    </dsp:sp>
    <dsp:sp modelId="{AB3B0D26-D957-4327-A2D6-0990F8DA5EE6}">
      <dsp:nvSpPr>
        <dsp:cNvPr id="0" name=""/>
        <dsp:cNvSpPr/>
      </dsp:nvSpPr>
      <dsp:spPr>
        <a:xfrm rot="5400000">
          <a:off x="6001251" y="63941"/>
          <a:ext cx="1161816" cy="74172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Inflation and Interest Rate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Liquidity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Credit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Exchange Rate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Geopolitical Risk</a:t>
          </a:r>
          <a:endParaRPr lang="en-DE" sz="1300" kern="1200" dirty="0">
            <a:solidFill>
              <a:schemeClr val="tx1"/>
            </a:solidFill>
          </a:endParaRPr>
        </a:p>
      </dsp:txBody>
      <dsp:txXfrm rot="-5400000">
        <a:off x="2873522" y="3248386"/>
        <a:ext cx="7360560" cy="1048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yildirimalper@outlook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010" y="2747225"/>
            <a:ext cx="7414940" cy="578325"/>
          </a:xfrm>
        </p:spPr>
        <p:txBody>
          <a:bodyPr/>
          <a:lstStyle/>
          <a:p>
            <a:r>
              <a:rPr lang="en-US" sz="2000" dirty="0"/>
              <a:t>Alper YILDIRIM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010" y="633753"/>
            <a:ext cx="6226593" cy="3427502"/>
          </a:xfrm>
        </p:spPr>
        <p:txBody>
          <a:bodyPr/>
          <a:lstStyle/>
          <a:p>
            <a:r>
              <a:rPr lang="en-US" dirty="0"/>
              <a:t>Bond investment strategy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 err="1"/>
              <a:t>Comparıson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2BAACC3-FFB8-2C76-2BFC-733639E84EE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92240641"/>
              </p:ext>
            </p:extLst>
          </p:nvPr>
        </p:nvGraphicFramePr>
        <p:xfrm>
          <a:off x="543464" y="3145535"/>
          <a:ext cx="10501521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9821">
                  <a:extLst>
                    <a:ext uri="{9D8B030D-6E8A-4147-A177-3AD203B41FA5}">
                      <a16:colId xmlns:a16="http://schemas.microsoft.com/office/drawing/2014/main" val="2230708451"/>
                    </a:ext>
                  </a:extLst>
                </a:gridCol>
                <a:gridCol w="1021154">
                  <a:extLst>
                    <a:ext uri="{9D8B030D-6E8A-4147-A177-3AD203B41FA5}">
                      <a16:colId xmlns:a16="http://schemas.microsoft.com/office/drawing/2014/main" val="1406236841"/>
                    </a:ext>
                  </a:extLst>
                </a:gridCol>
                <a:gridCol w="1345174">
                  <a:extLst>
                    <a:ext uri="{9D8B030D-6E8A-4147-A177-3AD203B41FA5}">
                      <a16:colId xmlns:a16="http://schemas.microsoft.com/office/drawing/2014/main" val="4249437657"/>
                    </a:ext>
                  </a:extLst>
                </a:gridCol>
                <a:gridCol w="1335354">
                  <a:extLst>
                    <a:ext uri="{9D8B030D-6E8A-4147-A177-3AD203B41FA5}">
                      <a16:colId xmlns:a16="http://schemas.microsoft.com/office/drawing/2014/main" val="841024851"/>
                    </a:ext>
                  </a:extLst>
                </a:gridCol>
                <a:gridCol w="1895026">
                  <a:extLst>
                    <a:ext uri="{9D8B030D-6E8A-4147-A177-3AD203B41FA5}">
                      <a16:colId xmlns:a16="http://schemas.microsoft.com/office/drawing/2014/main" val="1592417360"/>
                    </a:ext>
                  </a:extLst>
                </a:gridCol>
                <a:gridCol w="1354992">
                  <a:extLst>
                    <a:ext uri="{9D8B030D-6E8A-4147-A177-3AD203B41FA5}">
                      <a16:colId xmlns:a16="http://schemas.microsoft.com/office/drawing/2014/main" val="3692338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Bond Fund</a:t>
                      </a:r>
                      <a:endParaRPr lang="en-DE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YTM</a:t>
                      </a:r>
                      <a:endParaRPr lang="en-DE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Weighted Price</a:t>
                      </a:r>
                      <a:endParaRPr lang="en-DE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Weighted Coupon</a:t>
                      </a:r>
                      <a:endParaRPr lang="en-DE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Avg Credit Rating </a:t>
                      </a:r>
                      <a:r>
                        <a:rPr lang="en-US" sz="1100" i="1" dirty="0"/>
                        <a:t>(surveyed)</a:t>
                      </a:r>
                      <a:endParaRPr lang="en-DE" sz="1400" i="1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Modified Duration</a:t>
                      </a:r>
                      <a:endParaRPr lang="en-DE" sz="14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11461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JPMorgan Government Bond I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88.79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2.90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12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iShares Core Total USD Bond ETF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4.80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92.16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3.43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A+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6.11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6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Vanguard Total Bond Market Index ETF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92.85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3.21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203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Vanguard Total International Bond ETF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5.29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93.87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A+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6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Schwab Short-Term US Treasury ETF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5.10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96.88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1.88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333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PIMCO Diversified Inc </a:t>
                      </a:r>
                      <a:r>
                        <a:rPr lang="en-US" sz="1400" dirty="0" err="1"/>
                        <a:t>Instl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7.87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87.06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4.96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BBB+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5.07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5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TankX</a:t>
                      </a:r>
                      <a:r>
                        <a:rPr lang="en-US" sz="1400" b="1" dirty="0"/>
                        <a:t> Bond Portfolio Proposal</a:t>
                      </a:r>
                      <a:endParaRPr lang="en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4.97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92.98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AA+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4.17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535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E13911F-2C6C-C6F3-E769-4069EA68679F}"/>
              </a:ext>
            </a:extLst>
          </p:cNvPr>
          <p:cNvSpPr txBox="1"/>
          <p:nvPr/>
        </p:nvSpPr>
        <p:spPr>
          <a:xfrm>
            <a:off x="474453" y="6297534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Morningstar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F149761-0740-24E9-8FF6-BED92F352F36}"/>
              </a:ext>
            </a:extLst>
          </p:cNvPr>
          <p:cNvSpPr txBox="1">
            <a:spLocks/>
          </p:cNvSpPr>
          <p:nvPr/>
        </p:nvSpPr>
        <p:spPr>
          <a:xfrm>
            <a:off x="543464" y="1003889"/>
            <a:ext cx="10501520" cy="18738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Similar yield-to-maturity level with Bond ETFs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On average: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/>
              <a:t>higher credit rating compared to counterparts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/>
              <a:t>lower coupon rate </a:t>
            </a:r>
            <a:r>
              <a:rPr lang="en-US" sz="1800" dirty="0">
                <a:sym typeface="Wingdings" panose="05000000000000000000" pitchFamily="2" charset="2"/>
              </a:rPr>
              <a:t> interest rate expectations  duration gains</a:t>
            </a:r>
            <a:endParaRPr lang="en-US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9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BE60-3FA2-B863-0BC2-30377B37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7" y="401848"/>
            <a:ext cx="10122632" cy="652054"/>
          </a:xfrm>
        </p:spPr>
        <p:txBody>
          <a:bodyPr/>
          <a:lstStyle/>
          <a:p>
            <a:r>
              <a:rPr lang="en-US" dirty="0"/>
              <a:t>Mc Simulation for</a:t>
            </a:r>
            <a:br>
              <a:rPr lang="en-US" dirty="0"/>
            </a:br>
            <a:r>
              <a:rPr lang="en-US" dirty="0"/>
              <a:t>interest rate changes</a:t>
            </a:r>
            <a:endParaRPr lang="en-DE" dirty="0"/>
          </a:p>
        </p:txBody>
      </p:sp>
      <p:pic>
        <p:nvPicPr>
          <p:cNvPr id="7" name="Content Placeholder 6" descr="A graph of a graph of a rate of return&#10;&#10;Description automatically generated with medium confidence">
            <a:extLst>
              <a:ext uri="{FF2B5EF4-FFF2-40B4-BE49-F238E27FC236}">
                <a16:creationId xmlns:a16="http://schemas.microsoft.com/office/drawing/2014/main" id="{5906218D-BB44-695B-4F1C-E309CA8FC5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118" t="5552" r="5335" b="677"/>
          <a:stretch/>
        </p:blipFill>
        <p:spPr>
          <a:xfrm>
            <a:off x="3078577" y="3145535"/>
            <a:ext cx="5665812" cy="36412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D07F1-8A85-8F26-F9D7-E0BF3CB8F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18CB0-FAA9-7388-69EB-3176A33DAC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7E1B7-F4A0-588D-6A85-81ED572590D0}"/>
              </a:ext>
            </a:extLst>
          </p:cNvPr>
          <p:cNvSpPr txBox="1"/>
          <p:nvPr/>
        </p:nvSpPr>
        <p:spPr>
          <a:xfrm>
            <a:off x="431788" y="1246686"/>
            <a:ext cx="11075850" cy="170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Expected Return: 4.08% 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Important Restrictions: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Assumes a </a:t>
            </a:r>
            <a:r>
              <a:rPr lang="en-US" b="1" dirty="0">
                <a:solidFill>
                  <a:srgbClr val="0070C0"/>
                </a:solidFill>
              </a:rPr>
              <a:t>uniform distribution </a:t>
            </a:r>
            <a:r>
              <a:rPr lang="en-US" dirty="0"/>
              <a:t>of rate changes within range of -100 bps and +50 bps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No coupon payments and does </a:t>
            </a:r>
            <a:r>
              <a:rPr lang="en-US" b="1" dirty="0"/>
              <a:t>not</a:t>
            </a:r>
            <a:r>
              <a:rPr lang="en-US" dirty="0"/>
              <a:t> consider exchange rate volatility</a:t>
            </a:r>
          </a:p>
        </p:txBody>
      </p:sp>
    </p:spTree>
    <p:extLst>
      <p:ext uri="{BB962C8B-B14F-4D97-AF65-F5344CB8AC3E}">
        <p14:creationId xmlns:p14="http://schemas.microsoft.com/office/powerpoint/2010/main" val="306911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D7A9-692F-22C6-017F-5CC22C4C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347981"/>
            <a:ext cx="10122632" cy="652054"/>
          </a:xfrm>
        </p:spPr>
        <p:txBody>
          <a:bodyPr/>
          <a:lstStyle/>
          <a:p>
            <a:r>
              <a:rPr lang="en-US" sz="3200" dirty="0"/>
              <a:t>Technical analysis for short-term yield movements</a:t>
            </a:r>
            <a:endParaRPr lang="en-DE" sz="3200" dirty="0"/>
          </a:p>
        </p:txBody>
      </p:sp>
      <p:pic>
        <p:nvPicPr>
          <p:cNvPr id="7" name="Content Placeholder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BBC2F2E-C0C7-9DB6-139A-3345586B49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1368" y="1000035"/>
            <a:ext cx="5618398" cy="385075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8149B-D36F-2828-804E-CA00249A69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34B0C-3808-2A1F-6E41-6512C2B18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4CDFA582-E63F-A294-2EEA-B6806A02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8" y="4819702"/>
            <a:ext cx="5391112" cy="2002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0D84D-DBE4-A1ED-3D75-EB1426C7216E}"/>
              </a:ext>
            </a:extLst>
          </p:cNvPr>
          <p:cNvSpPr txBox="1"/>
          <p:nvPr/>
        </p:nvSpPr>
        <p:spPr>
          <a:xfrm>
            <a:off x="6284780" y="1909662"/>
            <a:ext cx="5119341" cy="327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Further Investigation:</a:t>
            </a:r>
            <a:br>
              <a:rPr lang="en-US" sz="2000" dirty="0"/>
            </a:br>
            <a:r>
              <a:rPr lang="en-US" sz="2000" dirty="0"/>
              <a:t>Using Python’s </a:t>
            </a:r>
            <a:r>
              <a:rPr lang="en-US" sz="20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mplfinance</a:t>
            </a:r>
            <a:r>
              <a:rPr lang="en-US" sz="2000" dirty="0"/>
              <a:t> and </a:t>
            </a:r>
            <a:r>
              <a:rPr lang="en-US" sz="20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yfinance</a:t>
            </a:r>
            <a:r>
              <a:rPr lang="en-US" sz="2000" dirty="0"/>
              <a:t>, could the US yield movements be predictable?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Trend Indicator: </a:t>
            </a:r>
            <a:r>
              <a:rPr lang="en-US" sz="2000" dirty="0"/>
              <a:t>Moving Averages…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Mean-Reversion:</a:t>
            </a:r>
            <a:r>
              <a:rPr lang="en-US" sz="2000" dirty="0"/>
              <a:t> Bollinger Bands…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Momentum Indicators: </a:t>
            </a:r>
            <a:r>
              <a:rPr lang="en-US" sz="2000" dirty="0"/>
              <a:t>ADX, RSI…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270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CONSIDERATIONS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7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01" y="360346"/>
            <a:ext cx="10122632" cy="652054"/>
          </a:xfrm>
        </p:spPr>
        <p:txBody>
          <a:bodyPr/>
          <a:lstStyle/>
          <a:p>
            <a:r>
              <a:rPr lang="en-US" sz="2800" dirty="0" err="1"/>
              <a:t>Inflatıon</a:t>
            </a:r>
            <a:r>
              <a:rPr lang="en-US" sz="2800" dirty="0"/>
              <a:t> and interest rate </a:t>
            </a:r>
            <a:r>
              <a:rPr lang="en-US" sz="2800" dirty="0" err="1"/>
              <a:t>rısk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344D8-19D4-DF7F-0CCF-76AEE66990AC}"/>
              </a:ext>
            </a:extLst>
          </p:cNvPr>
          <p:cNvSpPr txBox="1"/>
          <p:nvPr/>
        </p:nvSpPr>
        <p:spPr>
          <a:xfrm>
            <a:off x="731491" y="6291069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OECD Economic Outlook, November 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43904-B5A5-6618-CF67-7D9619F799EC}"/>
              </a:ext>
            </a:extLst>
          </p:cNvPr>
          <p:cNvSpPr txBox="1"/>
          <p:nvPr/>
        </p:nvSpPr>
        <p:spPr>
          <a:xfrm>
            <a:off x="6631195" y="6247624"/>
            <a:ext cx="44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Allianz SE, Global Economic Outlook 2023-25</a:t>
            </a:r>
          </a:p>
        </p:txBody>
      </p:sp>
      <p:pic>
        <p:nvPicPr>
          <p:cNvPr id="5" name="Picture 4" descr="A graph of numbers and a line of money&#10;&#10;Description automatically generated with medium confidence">
            <a:extLst>
              <a:ext uri="{FF2B5EF4-FFF2-40B4-BE49-F238E27FC236}">
                <a16:creationId xmlns:a16="http://schemas.microsoft.com/office/drawing/2014/main" id="{BB79DA60-338A-25C0-DF56-1A332E0B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319" y="2974826"/>
            <a:ext cx="4870732" cy="3316243"/>
          </a:xfrm>
          <a:prstGeom prst="rect">
            <a:avLst/>
          </a:prstGeom>
        </p:spPr>
      </p:pic>
      <p:pic>
        <p:nvPicPr>
          <p:cNvPr id="3" name="Picture 2" descr="A graph of the growth of the economy&#10;&#10;Description automatically generated with medium confidence">
            <a:extLst>
              <a:ext uri="{FF2B5EF4-FFF2-40B4-BE49-F238E27FC236}">
                <a16:creationId xmlns:a16="http://schemas.microsoft.com/office/drawing/2014/main" id="{48D5D04C-EF20-3E8F-1251-2DDAE5A2E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3" t="6054" r="8271" b="4952"/>
          <a:stretch/>
        </p:blipFill>
        <p:spPr>
          <a:xfrm>
            <a:off x="731490" y="3004378"/>
            <a:ext cx="5173927" cy="3286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54BAF3-3116-8EC6-0EB3-65D3858DAF38}"/>
              </a:ext>
            </a:extLst>
          </p:cNvPr>
          <p:cNvSpPr txBox="1"/>
          <p:nvPr/>
        </p:nvSpPr>
        <p:spPr>
          <a:xfrm>
            <a:off x="844101" y="1029768"/>
            <a:ext cx="10766677" cy="14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Even though risks persists, </a:t>
            </a:r>
            <a:r>
              <a:rPr lang="en-US" sz="2000" b="1" dirty="0"/>
              <a:t>inflation started to cool down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Starting from 2024Q2, interest rate cuts may start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Expectation:  </a:t>
            </a:r>
            <a:r>
              <a:rPr lang="en-US" sz="2000" dirty="0"/>
              <a:t>decline of the yields of shorter-terms, advantage with duration gains</a:t>
            </a:r>
          </a:p>
        </p:txBody>
      </p:sp>
    </p:spTree>
    <p:extLst>
      <p:ext uri="{BB962C8B-B14F-4D97-AF65-F5344CB8AC3E}">
        <p14:creationId xmlns:p14="http://schemas.microsoft.com/office/powerpoint/2010/main" val="346035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 err="1"/>
              <a:t>Lıquıdıty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Content Placeholder 8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C166AF07-9DB1-A8A6-F346-4553976C5E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39863" y="2985069"/>
            <a:ext cx="7745862" cy="3872931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74D6BC-8DF9-5538-CFAE-27007E338215}"/>
              </a:ext>
            </a:extLst>
          </p:cNvPr>
          <p:cNvSpPr txBox="1">
            <a:spLocks/>
          </p:cNvSpPr>
          <p:nvPr/>
        </p:nvSpPr>
        <p:spPr>
          <a:xfrm>
            <a:off x="849613" y="1003889"/>
            <a:ext cx="10126362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Given the cross-sectional nature of data, the liquidity proxy is: </a:t>
            </a:r>
            <a:r>
              <a:rPr lang="en-US" sz="1800" b="1" dirty="0"/>
              <a:t>Bid-Ask Spread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Selected method for the liquidity proxy is: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Average bid-ask spread of the portfolio: </a:t>
            </a:r>
            <a:r>
              <a:rPr lang="en-US" sz="1800" b="1" dirty="0">
                <a:solidFill>
                  <a:srgbClr val="0070C0"/>
                </a:solidFill>
              </a:rPr>
              <a:t>0.29% </a:t>
            </a:r>
            <a:endParaRPr lang="en-US" sz="18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Average bid-ask price difference is: </a:t>
            </a:r>
            <a:r>
              <a:rPr lang="en-US" sz="1800" b="1" dirty="0">
                <a:solidFill>
                  <a:srgbClr val="0070C0"/>
                </a:solidFill>
              </a:rPr>
              <a:t>2.63$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437D26-BD88-614E-DAA4-CBBD8A8C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554" y="1590415"/>
            <a:ext cx="1986125" cy="3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47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44" y="162054"/>
            <a:ext cx="10122632" cy="652054"/>
          </a:xfrm>
        </p:spPr>
        <p:txBody>
          <a:bodyPr/>
          <a:lstStyle/>
          <a:p>
            <a:r>
              <a:rPr lang="en-US" dirty="0" err="1"/>
              <a:t>Credıt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E217D49-1D63-74B7-3A72-368878EE7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382605"/>
              </p:ext>
            </p:extLst>
          </p:nvPr>
        </p:nvGraphicFramePr>
        <p:xfrm>
          <a:off x="6096000" y="3786996"/>
          <a:ext cx="5648768" cy="3071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" name="Picture 14" descr="A graph with blue bars&#10;&#10;Description automatically generated">
            <a:extLst>
              <a:ext uri="{FF2B5EF4-FFF2-40B4-BE49-F238E27FC236}">
                <a16:creationId xmlns:a16="http://schemas.microsoft.com/office/drawing/2014/main" id="{A6E8C879-196F-3480-7D97-15934024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2" y="3667760"/>
            <a:ext cx="5398348" cy="3239009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098B2C8-4929-D9F7-0E6E-5C634C98C7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416491"/>
              </p:ext>
            </p:extLst>
          </p:nvPr>
        </p:nvGraphicFramePr>
        <p:xfrm>
          <a:off x="892444" y="812947"/>
          <a:ext cx="4550865" cy="2975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164B2E2-AD46-D6F6-293D-FA93126FB8F8}"/>
              </a:ext>
            </a:extLst>
          </p:cNvPr>
          <p:cNvSpPr txBox="1"/>
          <p:nvPr/>
        </p:nvSpPr>
        <p:spPr>
          <a:xfrm>
            <a:off x="6096000" y="1066606"/>
            <a:ext cx="5398348" cy="23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High credit rating: </a:t>
            </a:r>
            <a:r>
              <a:rPr lang="en-US" sz="2000" dirty="0"/>
              <a:t>AA+ ≥ 90%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Except Hungary, no implied PD above 2%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Due to time constraints, the missing parts: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“Negative basis trade” opportunities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Credit risk hedging using CDS</a:t>
            </a:r>
          </a:p>
        </p:txBody>
      </p:sp>
    </p:spTree>
    <p:extLst>
      <p:ext uri="{BB962C8B-B14F-4D97-AF65-F5344CB8AC3E}">
        <p14:creationId xmlns:p14="http://schemas.microsoft.com/office/powerpoint/2010/main" val="51357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6A9D-83DF-21D7-D2B4-5CD6CCED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3" y="369732"/>
            <a:ext cx="10122632" cy="652054"/>
          </a:xfrm>
        </p:spPr>
        <p:txBody>
          <a:bodyPr/>
          <a:lstStyle/>
          <a:p>
            <a:r>
              <a:rPr lang="en-US" dirty="0"/>
              <a:t>EXCHANGE RATE RISK</a:t>
            </a:r>
            <a:endParaRPr lang="en-DE" dirty="0"/>
          </a:p>
        </p:txBody>
      </p:sp>
      <p:pic>
        <p:nvPicPr>
          <p:cNvPr id="7" name="Content Placeholder 6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C6113EB7-7366-1E3A-E28B-1579218E85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74760" y="2904916"/>
            <a:ext cx="5642479" cy="395308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B4F4-63B7-CC13-907D-CD434DDCFF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CFCC1-EF9B-1C29-7137-748F51C06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205B-7F53-636F-1763-A497B46CAD1C}"/>
              </a:ext>
            </a:extLst>
          </p:cNvPr>
          <p:cNvSpPr txBox="1"/>
          <p:nvPr/>
        </p:nvSpPr>
        <p:spPr>
          <a:xfrm>
            <a:off x="291357" y="1080344"/>
            <a:ext cx="11328424" cy="14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7.57% of total amount of money invested in Euro-denominated bonds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For portfolio metrics, values are converted to USD using EURUSD on November 24, 2023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Simulations must consider exchange rate volatility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1537A-A983-A7AC-5DF5-017153983D51}"/>
              </a:ext>
            </a:extLst>
          </p:cNvPr>
          <p:cNvSpPr txBox="1"/>
          <p:nvPr/>
        </p:nvSpPr>
        <p:spPr>
          <a:xfrm>
            <a:off x="5416418" y="2720250"/>
            <a:ext cx="171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EURUSD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78147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 err="1"/>
              <a:t>Geopolıtıcal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A91C593-13CD-E61E-5A2B-1D4049DC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89"/>
          <a:stretch/>
        </p:blipFill>
        <p:spPr>
          <a:xfrm>
            <a:off x="183432" y="2500238"/>
            <a:ext cx="5577841" cy="2026502"/>
          </a:xfrm>
          <a:prstGeom prst="rect">
            <a:avLst/>
          </a:prstGeom>
        </p:spPr>
      </p:pic>
      <p:pic>
        <p:nvPicPr>
          <p:cNvPr id="11" name="Picture 10" descr="A newspaper with black text&#10;&#10;Description automatically generated">
            <a:extLst>
              <a:ext uri="{FF2B5EF4-FFF2-40B4-BE49-F238E27FC236}">
                <a16:creationId xmlns:a16="http://schemas.microsoft.com/office/drawing/2014/main" id="{74370839-CD11-FFF5-0AC1-E6B75B58F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0" y="4609696"/>
            <a:ext cx="5577841" cy="1903169"/>
          </a:xfrm>
          <a:prstGeom prst="rect">
            <a:avLst/>
          </a:prstGeom>
        </p:spPr>
      </p:pic>
      <p:pic>
        <p:nvPicPr>
          <p:cNvPr id="13" name="Picture 12" descr="A close up of a newspaper&#10;&#10;Description automatically generated">
            <a:extLst>
              <a:ext uri="{FF2B5EF4-FFF2-40B4-BE49-F238E27FC236}">
                <a16:creationId xmlns:a16="http://schemas.microsoft.com/office/drawing/2014/main" id="{26FA5670-8E0E-6836-0EEC-C2514A175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60" y="4609697"/>
            <a:ext cx="5394255" cy="190316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EBF1366-B421-34A5-1333-A947058C9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03" r="-1"/>
          <a:stretch/>
        </p:blipFill>
        <p:spPr>
          <a:xfrm>
            <a:off x="5943510" y="2511960"/>
            <a:ext cx="5494557" cy="14463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EEB88C-D6F2-6E31-3BCF-CE1788C373D5}"/>
              </a:ext>
            </a:extLst>
          </p:cNvPr>
          <p:cNvSpPr txBox="1"/>
          <p:nvPr/>
        </p:nvSpPr>
        <p:spPr>
          <a:xfrm>
            <a:off x="315503" y="991955"/>
            <a:ext cx="11256014" cy="14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Avoid </a:t>
            </a:r>
            <a:r>
              <a:rPr lang="en-US" sz="2000" b="1" dirty="0"/>
              <a:t>Chinese</a:t>
            </a:r>
            <a:r>
              <a:rPr lang="en-US" sz="2000" dirty="0"/>
              <a:t> and </a:t>
            </a:r>
            <a:r>
              <a:rPr lang="en-US" sz="2000" b="1" dirty="0"/>
              <a:t>Middle Eastern </a:t>
            </a:r>
            <a:r>
              <a:rPr lang="en-US" sz="2000" dirty="0"/>
              <a:t>bonds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Rising political and military tensions </a:t>
            </a:r>
            <a:r>
              <a:rPr lang="en-US" sz="2000" dirty="0">
                <a:sym typeface="Wingdings" panose="05000000000000000000" pitchFamily="2" charset="2"/>
              </a:rPr>
              <a:t> increasing financial volatility  unforeseeable risks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ym typeface="Wingdings" panose="05000000000000000000" pitchFamily="2" charset="2"/>
              </a:rPr>
              <a:t>In a nutshell, no additional risk without proportionately additional reward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73594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868626"/>
            <a:ext cx="5444517" cy="1731890"/>
          </a:xfrm>
        </p:spPr>
        <p:txBody>
          <a:bodyPr/>
          <a:lstStyle/>
          <a:p>
            <a:r>
              <a:rPr lang="en-US" dirty="0"/>
              <a:t>Alper Yıldırım</a:t>
            </a:r>
          </a:p>
          <a:p>
            <a:r>
              <a:rPr lang="en-US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yildirimalper@outlook.de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5DD1892-E536-F11A-9303-F13FECC621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84378879"/>
              </p:ext>
            </p:extLst>
          </p:nvPr>
        </p:nvGraphicFramePr>
        <p:xfrm>
          <a:off x="454660" y="1229360"/>
          <a:ext cx="10843260" cy="4980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9624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</a:t>
            </a:r>
            <a:r>
              <a:rPr lang="en-US" dirty="0" err="1"/>
              <a:t>constructıon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1DA4E0-4FEF-F76A-D5D2-C2600F99F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1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28" y="76333"/>
            <a:ext cx="10122632" cy="652054"/>
          </a:xfrm>
        </p:spPr>
        <p:txBody>
          <a:bodyPr/>
          <a:lstStyle/>
          <a:p>
            <a:r>
              <a:rPr lang="en-US" dirty="0"/>
              <a:t>Global market outlook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Bond investment strategy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12" name="Picture 11" descr="A graph of a stock market&#10;&#10;Description automatically generated">
            <a:extLst>
              <a:ext uri="{FF2B5EF4-FFF2-40B4-BE49-F238E27FC236}">
                <a16:creationId xmlns:a16="http://schemas.microsoft.com/office/drawing/2014/main" id="{39E318F2-6E53-C589-7476-FC7053A0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313" y="1568326"/>
            <a:ext cx="4744186" cy="2359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F2385A-BB1E-DA43-60EF-456C11934308}"/>
              </a:ext>
            </a:extLst>
          </p:cNvPr>
          <p:cNvSpPr txBox="1"/>
          <p:nvPr/>
        </p:nvSpPr>
        <p:spPr>
          <a:xfrm>
            <a:off x="5991342" y="6643167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OECD Economic Outlook, November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0B5B5-B7D7-E66C-0275-A75396F07C7A}"/>
              </a:ext>
            </a:extLst>
          </p:cNvPr>
          <p:cNvSpPr txBox="1"/>
          <p:nvPr/>
        </p:nvSpPr>
        <p:spPr>
          <a:xfrm>
            <a:off x="5991342" y="3797835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CNN 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1D41B-E070-1F6E-0517-3C56C0EFA5D6}"/>
              </a:ext>
            </a:extLst>
          </p:cNvPr>
          <p:cNvSpPr txBox="1"/>
          <p:nvPr/>
        </p:nvSpPr>
        <p:spPr>
          <a:xfrm>
            <a:off x="373842" y="677624"/>
            <a:ext cx="1064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Inflation </a:t>
            </a:r>
            <a:r>
              <a:rPr lang="en-DE" sz="2000" b="1" dirty="0">
                <a:solidFill>
                  <a:srgbClr val="FF0000"/>
                </a:solidFill>
              </a:rPr>
              <a:t>↓</a:t>
            </a:r>
            <a:r>
              <a:rPr lang="en-US" sz="2000" dirty="0"/>
              <a:t>  </a:t>
            </a:r>
            <a:r>
              <a:rPr lang="en-DE" sz="2000" dirty="0"/>
              <a:t>↔</a:t>
            </a:r>
            <a:r>
              <a:rPr lang="en-US" sz="2000" dirty="0"/>
              <a:t>  </a:t>
            </a:r>
            <a:r>
              <a:rPr lang="en-US" sz="2000" dirty="0">
                <a:sym typeface="Wingdings" panose="05000000000000000000" pitchFamily="2" charset="2"/>
              </a:rPr>
              <a:t>Investor Sentiment </a:t>
            </a:r>
            <a:r>
              <a:rPr lang="en-DE" sz="2000" dirty="0">
                <a:solidFill>
                  <a:srgbClr val="00B050"/>
                </a:solidFill>
              </a:rPr>
              <a:t>↑</a:t>
            </a:r>
            <a:r>
              <a:rPr lang="en-US" sz="2000" dirty="0"/>
              <a:t> </a:t>
            </a:r>
            <a:r>
              <a:rPr lang="en-DE" sz="2000" dirty="0"/>
              <a:t>↔</a:t>
            </a:r>
            <a:r>
              <a:rPr lang="en-DE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Interest Rates </a:t>
            </a:r>
            <a:r>
              <a:rPr lang="en-DE" sz="2000" b="1" dirty="0">
                <a:solidFill>
                  <a:srgbClr val="FF0000"/>
                </a:solidFill>
              </a:rPr>
              <a:t>↓ </a:t>
            </a:r>
            <a:r>
              <a:rPr lang="en-DE" sz="2000" dirty="0"/>
              <a:t> 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Political agenda: Red Sea conflict, Taiwan elections and China, Russia-Ukraine War…</a:t>
            </a:r>
            <a:endParaRPr lang="en-DE" sz="1600" dirty="0"/>
          </a:p>
        </p:txBody>
      </p:sp>
      <p:pic>
        <p:nvPicPr>
          <p:cNvPr id="16" name="Picture 15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77EC339-5AAA-7456-96EC-F78BCD013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68" y="4462892"/>
            <a:ext cx="1656968" cy="21435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A00727-BDA3-68AF-A429-FE7B2008BEDA}"/>
              </a:ext>
            </a:extLst>
          </p:cNvPr>
          <p:cNvSpPr txBox="1"/>
          <p:nvPr/>
        </p:nvSpPr>
        <p:spPr>
          <a:xfrm>
            <a:off x="813314" y="6534338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Bank of International Settlements (BIS)</a:t>
            </a:r>
          </a:p>
        </p:txBody>
      </p:sp>
      <p:pic>
        <p:nvPicPr>
          <p:cNvPr id="22" name="Picture 2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DFDBDCA-86DE-6E74-2E3F-56931596D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716" r="-2662"/>
          <a:stretch/>
        </p:blipFill>
        <p:spPr>
          <a:xfrm>
            <a:off x="3008332" y="4462892"/>
            <a:ext cx="1752021" cy="1919530"/>
          </a:xfrm>
          <a:prstGeom prst="rect">
            <a:avLst/>
          </a:prstGeom>
        </p:spPr>
      </p:pic>
      <p:pic>
        <p:nvPicPr>
          <p:cNvPr id="5" name="Picture 4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9FAE9551-2D7F-AB2D-9842-F11FFCC33B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8" t="4797" r="5910" b="-53"/>
          <a:stretch/>
        </p:blipFill>
        <p:spPr>
          <a:xfrm>
            <a:off x="813314" y="1568326"/>
            <a:ext cx="3976123" cy="2545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404834-34CA-35FE-5FA4-E3864BE9114F}"/>
              </a:ext>
            </a:extLst>
          </p:cNvPr>
          <p:cNvSpPr txBox="1"/>
          <p:nvPr/>
        </p:nvSpPr>
        <p:spPr>
          <a:xfrm>
            <a:off x="813314" y="4006078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Bloomberg Terminal Sample</a:t>
            </a:r>
          </a:p>
        </p:txBody>
      </p:sp>
      <p:pic>
        <p:nvPicPr>
          <p:cNvPr id="8" name="Picture 7" descr="A graph of the growth of the economy&#10;&#10;Description automatically generated with medium confidence">
            <a:extLst>
              <a:ext uri="{FF2B5EF4-FFF2-40B4-BE49-F238E27FC236}">
                <a16:creationId xmlns:a16="http://schemas.microsoft.com/office/drawing/2014/main" id="{BADC205A-C3B6-C2ED-366D-B2B7C49E10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73" t="6054" r="8271" b="4952"/>
          <a:stretch/>
        </p:blipFill>
        <p:spPr>
          <a:xfrm>
            <a:off x="6138125" y="4074834"/>
            <a:ext cx="4094446" cy="26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2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134429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US" dirty="0"/>
              <a:t>PORTFOLIO DISTRIBUTION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Bond investment strategy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F7951-0703-F369-5E7F-5CB22E43F9C8}"/>
              </a:ext>
            </a:extLst>
          </p:cNvPr>
          <p:cNvSpPr txBox="1"/>
          <p:nvPr/>
        </p:nvSpPr>
        <p:spPr>
          <a:xfrm>
            <a:off x="6095999" y="1226354"/>
            <a:ext cx="515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Bond Selection Criteria: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Geographical Diversification</a:t>
            </a:r>
            <a:br>
              <a:rPr lang="en-US" dirty="0"/>
            </a:br>
            <a:r>
              <a:rPr lang="en-US" dirty="0"/>
              <a:t>(USA, Europe, EMs…)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&gt;80% is less than 10-years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1-yr US Treasury </a:t>
            </a:r>
            <a:r>
              <a:rPr lang="en-US" dirty="0">
                <a:sym typeface="Wingdings" panose="05000000000000000000" pitchFamily="2" charset="2"/>
              </a:rPr>
              <a:t> discount &amp; zero-coupon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1" dirty="0"/>
              <a:t>Expectation:</a:t>
            </a:r>
            <a:br>
              <a:rPr lang="en-US" dirty="0"/>
            </a:br>
            <a:r>
              <a:rPr lang="en-US" dirty="0"/>
              <a:t>Steepening yield curve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decline in short-term rates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7DA02-AF9A-06BB-DACE-ECC96387D5C7}"/>
              </a:ext>
            </a:extLst>
          </p:cNvPr>
          <p:cNvSpPr txBox="1"/>
          <p:nvPr/>
        </p:nvSpPr>
        <p:spPr>
          <a:xfrm>
            <a:off x="6096000" y="3845264"/>
            <a:ext cx="44282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Summary: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75% </a:t>
            </a:r>
            <a:r>
              <a:rPr lang="en-US" dirty="0">
                <a:sym typeface="Wingdings" panose="05000000000000000000" pitchFamily="2" charset="2"/>
              </a:rPr>
              <a:t> United States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Time-to-Maturity : 4.38 years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1" dirty="0"/>
              <a:t>Rating Distribution:</a:t>
            </a:r>
            <a:br>
              <a:rPr lang="en-US" dirty="0"/>
            </a:br>
            <a:r>
              <a:rPr lang="en-US" dirty="0"/>
              <a:t>AA+		: 83%</a:t>
            </a:r>
            <a:br>
              <a:rPr lang="en-US" dirty="0"/>
            </a:br>
            <a:r>
              <a:rPr lang="en-US" dirty="0"/>
              <a:t>BBB &amp; BBB-	: 5%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1" dirty="0"/>
              <a:t>Modified Duration: </a:t>
            </a:r>
            <a:r>
              <a:rPr lang="en-US" dirty="0"/>
              <a:t>4.17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1" dirty="0"/>
              <a:t>Convexity: </a:t>
            </a:r>
            <a:r>
              <a:rPr lang="en-US" dirty="0"/>
              <a:t>42.58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1" dirty="0"/>
              <a:t>DV01: </a:t>
            </a:r>
            <a:r>
              <a:rPr lang="en-US" dirty="0"/>
              <a:t>0.2951</a:t>
            </a:r>
            <a:endParaRPr lang="en-DE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795E701-1232-3E5E-02A3-730B1273D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914523"/>
              </p:ext>
            </p:extLst>
          </p:nvPr>
        </p:nvGraphicFramePr>
        <p:xfrm>
          <a:off x="693642" y="882036"/>
          <a:ext cx="4719606" cy="2996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EC13757-60E7-9E22-63E4-23305C099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080819"/>
              </p:ext>
            </p:extLst>
          </p:nvPr>
        </p:nvGraphicFramePr>
        <p:xfrm>
          <a:off x="652754" y="3781252"/>
          <a:ext cx="4801383" cy="3229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73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30" y="276046"/>
            <a:ext cx="10122632" cy="652054"/>
          </a:xfrm>
        </p:spPr>
        <p:txBody>
          <a:bodyPr/>
          <a:lstStyle/>
          <a:p>
            <a:r>
              <a:rPr lang="en-US" dirty="0"/>
              <a:t>… a more complete </a:t>
            </a:r>
            <a:r>
              <a:rPr lang="en-US" dirty="0" err="1"/>
              <a:t>pıcture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877EC9C-AF22-84F5-C62F-23CBB130A3F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7878284"/>
              </p:ext>
            </p:extLst>
          </p:nvPr>
        </p:nvGraphicFramePr>
        <p:xfrm>
          <a:off x="528657" y="1081097"/>
          <a:ext cx="10633979" cy="5336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49">
                  <a:extLst>
                    <a:ext uri="{9D8B030D-6E8A-4147-A177-3AD203B41FA5}">
                      <a16:colId xmlns:a16="http://schemas.microsoft.com/office/drawing/2014/main" val="3479116026"/>
                    </a:ext>
                  </a:extLst>
                </a:gridCol>
                <a:gridCol w="911677">
                  <a:extLst>
                    <a:ext uri="{9D8B030D-6E8A-4147-A177-3AD203B41FA5}">
                      <a16:colId xmlns:a16="http://schemas.microsoft.com/office/drawing/2014/main" val="3285884019"/>
                    </a:ext>
                  </a:extLst>
                </a:gridCol>
                <a:gridCol w="1029662">
                  <a:extLst>
                    <a:ext uri="{9D8B030D-6E8A-4147-A177-3AD203B41FA5}">
                      <a16:colId xmlns:a16="http://schemas.microsoft.com/office/drawing/2014/main" val="1335020238"/>
                    </a:ext>
                  </a:extLst>
                </a:gridCol>
                <a:gridCol w="983412">
                  <a:extLst>
                    <a:ext uri="{9D8B030D-6E8A-4147-A177-3AD203B41FA5}">
                      <a16:colId xmlns:a16="http://schemas.microsoft.com/office/drawing/2014/main" val="1210526432"/>
                    </a:ext>
                  </a:extLst>
                </a:gridCol>
                <a:gridCol w="1052422">
                  <a:extLst>
                    <a:ext uri="{9D8B030D-6E8A-4147-A177-3AD203B41FA5}">
                      <a16:colId xmlns:a16="http://schemas.microsoft.com/office/drawing/2014/main" val="1826123621"/>
                    </a:ext>
                  </a:extLst>
                </a:gridCol>
                <a:gridCol w="1035170">
                  <a:extLst>
                    <a:ext uri="{9D8B030D-6E8A-4147-A177-3AD203B41FA5}">
                      <a16:colId xmlns:a16="http://schemas.microsoft.com/office/drawing/2014/main" val="3957175823"/>
                    </a:ext>
                  </a:extLst>
                </a:gridCol>
                <a:gridCol w="1000664">
                  <a:extLst>
                    <a:ext uri="{9D8B030D-6E8A-4147-A177-3AD203B41FA5}">
                      <a16:colId xmlns:a16="http://schemas.microsoft.com/office/drawing/2014/main" val="978943613"/>
                    </a:ext>
                  </a:extLst>
                </a:gridCol>
                <a:gridCol w="871323">
                  <a:extLst>
                    <a:ext uri="{9D8B030D-6E8A-4147-A177-3AD203B41FA5}">
                      <a16:colId xmlns:a16="http://schemas.microsoft.com/office/drawing/2014/main" val="1526045902"/>
                    </a:ext>
                  </a:extLst>
                </a:gridCol>
              </a:tblGrid>
              <a:tr h="343809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Issuer / Bond</a:t>
                      </a:r>
                      <a:endParaRPr lang="en-DE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Coupon Rate</a:t>
                      </a:r>
                      <a:endParaRPr lang="en-DE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Yield-to-Maturity</a:t>
                      </a:r>
                      <a:endParaRPr lang="en-DE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Years to Maturity</a:t>
                      </a:r>
                      <a:endParaRPr lang="en-DE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Modified Duration</a:t>
                      </a:r>
                      <a:endParaRPr lang="en-DE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DV01</a:t>
                      </a:r>
                      <a:endParaRPr lang="en-DE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Portfolio Weight</a:t>
                      </a:r>
                      <a:endParaRPr lang="en-DE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Implied PD</a:t>
                      </a:r>
                      <a:endParaRPr lang="en-DE" sz="14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56598360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United States Treasury Note/Bond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2.39%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4.742%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13.1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9.32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0.7140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29.8%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0.95%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763075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tr-TR" sz="1400" dirty="0"/>
                        <a:t>United States Treasury Bill 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5.356%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0.9233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0.95%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909724"/>
                  </a:ext>
                </a:extLst>
              </a:tr>
              <a:tr h="348800">
                <a:tc>
                  <a:txBody>
                    <a:bodyPr/>
                    <a:lstStyle/>
                    <a:p>
                      <a:r>
                        <a:rPr lang="en-US" sz="1400" dirty="0"/>
                        <a:t>US Treasury Inflation Indexed Bonds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1.03%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2.285%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22.2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19.61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1.4730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0.8%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0.95%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923632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Federal Farm Credit Banks Funding Corp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2.50%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5.056%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5.48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4.85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0.4262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18.3%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0.95%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611024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Federal Home Loan Banks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2.50%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4.994%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4.96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4.40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0.3922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16.2%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0.95%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93508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German Bonds </a:t>
                      </a:r>
                      <a:r>
                        <a:rPr lang="en-US" sz="1400" i="1" dirty="0"/>
                        <a:t>(Multiple Issuers)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2.37%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4.186%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5.09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0.4546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0.34%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41890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French Bonds </a:t>
                      </a:r>
                      <a:r>
                        <a:rPr lang="en-US" sz="1400" i="1" dirty="0"/>
                        <a:t>(Multiple Issuers)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2.38%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5.471%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2.86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0.2605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0.48%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055987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Swedish Bonds </a:t>
                      </a:r>
                      <a:r>
                        <a:rPr lang="en-US" sz="1400" i="1" dirty="0"/>
                        <a:t>(Multiple Issuers)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2.78%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5.417%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1.9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1.57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0.1522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787585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Norwegian Bonds </a:t>
                      </a:r>
                      <a:r>
                        <a:rPr lang="en-US" sz="1400" i="1" dirty="0"/>
                        <a:t>(Multiple Issuers)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2.49%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4.893%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3.4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3.21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0.2934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0.26%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349800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Italian Bonds </a:t>
                      </a:r>
                      <a:r>
                        <a:rPr lang="en-US" sz="1400" i="1" dirty="0"/>
                        <a:t>(Multiple Issuers)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4.73%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5.808%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4.63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0.4435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1.67%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83286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Hungarian Bonds </a:t>
                      </a:r>
                      <a:r>
                        <a:rPr lang="en-US" sz="1400" i="1" dirty="0"/>
                        <a:t>(Multiple Issuers)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3.92%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5.757%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3.98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0.3716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2.69%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415324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Peruvian Bonds </a:t>
                      </a:r>
                      <a:r>
                        <a:rPr lang="en-US" sz="1400" i="1" dirty="0"/>
                        <a:t>(Multiple Issuers)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4.16%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5.448%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3.77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0.3480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1.38%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1347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Indonesian Bonds </a:t>
                      </a:r>
                      <a:r>
                        <a:rPr lang="en-US" sz="1400" i="1" dirty="0"/>
                        <a:t>(Multiple Issuers)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4.03%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5.674%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9.5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6.40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0.5648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1.31%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755653"/>
                  </a:ext>
                </a:extLst>
              </a:tr>
              <a:tr h="343809">
                <a:tc>
                  <a:txBody>
                    <a:bodyPr/>
                    <a:lstStyle/>
                    <a:p>
                      <a:r>
                        <a:rPr lang="en-US" sz="1400" dirty="0"/>
                        <a:t>Philippines Bonds </a:t>
                      </a:r>
                      <a:r>
                        <a:rPr lang="en-US" sz="1400" i="1" dirty="0"/>
                        <a:t>(Multiple Issuers)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4.45%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5.039%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4.50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0.4247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1%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1.19%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654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73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1DA4E0-4FEF-F76A-D5D2-C2600F99F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6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6DB137-41AA-97B5-6A47-B0E812317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613" y="1578634"/>
            <a:ext cx="10126362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No “callable” and “putable” bonds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Anticipating interest rate cuts after 2024Q2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“callable”: cheaper re-financing for issuers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increasing reinvestment risk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Wingdings" panose="05000000000000000000" pitchFamily="2" charset="2"/>
              </a:rPr>
              <a:t>“putable”: declining rates  less value of put option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Yield curve</a:t>
            </a:r>
            <a:r>
              <a:rPr lang="en-US" sz="2000" dirty="0"/>
              <a:t> starts steepening, but not fast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“riding the yield curve”</a:t>
            </a:r>
            <a:r>
              <a:rPr lang="en-US" sz="2000" dirty="0">
                <a:sym typeface="Wingdings" panose="05000000000000000000" pitchFamily="2" charset="2"/>
              </a:rPr>
              <a:t> with 2-yrs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ym typeface="Wingdings" panose="05000000000000000000" pitchFamily="2" charset="2"/>
              </a:rPr>
              <a:t>&lt;= US 1-yrs: </a:t>
            </a:r>
            <a:r>
              <a:rPr lang="en-US" sz="2000" dirty="0">
                <a:sym typeface="Wingdings" panose="05000000000000000000" pitchFamily="2" charset="2"/>
              </a:rPr>
              <a:t>discount bonds  expected return: 5.43% (without coupons)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ym typeface="Wingdings" panose="05000000000000000000" pitchFamily="2" charset="2"/>
              </a:rPr>
              <a:t>Geographical diversification: </a:t>
            </a:r>
            <a:r>
              <a:rPr lang="en-US" sz="2000" dirty="0">
                <a:sym typeface="Wingdings" panose="05000000000000000000" pitchFamily="2" charset="2"/>
              </a:rPr>
              <a:t>United States, Europe, Peru, Philippines, Indonesia…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230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6DB137-41AA-97B5-6A47-B0E812317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872" y="1253331"/>
            <a:ext cx="10429336" cy="516472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“Key interest rates are likely to fall significantly in 2024. However, this </a:t>
            </a:r>
            <a:r>
              <a:rPr lang="en-US" sz="1800" b="1" dirty="0"/>
              <a:t>does not necessarily mean that yields will fall</a:t>
            </a:r>
            <a:r>
              <a:rPr lang="en-US" sz="1800" dirty="0"/>
              <a:t> and prices on the bond markets will rise.”</a:t>
            </a:r>
            <a:br>
              <a:rPr lang="en-US" sz="1800" dirty="0"/>
            </a:br>
            <a:r>
              <a:rPr lang="en-US" sz="1800" i="1" dirty="0">
                <a:solidFill>
                  <a:srgbClr val="0070C0"/>
                </a:solidFill>
              </a:rPr>
              <a:t>– Börse Frankfurt (on German bonds)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“The baseline view is for the </a:t>
            </a:r>
            <a:r>
              <a:rPr lang="en-US" sz="1800" b="1" dirty="0"/>
              <a:t>2yr to get to 3% and for the 10yr to get to 4%, </a:t>
            </a:r>
            <a:r>
              <a:rPr lang="en-US" sz="1800" dirty="0"/>
              <a:t>with the risk of an overshoot to the downside, as a call for 2024. The 30yr likely tracks the 10yr to a point, but is unlikely to get much below 4%, resulting in net 10/30yr steepening, likely targeting 30-50bp.”</a:t>
            </a:r>
            <a:br>
              <a:rPr lang="en-US" sz="1800" dirty="0"/>
            </a:br>
            <a:r>
              <a:rPr lang="en-US" sz="1800" i="1" dirty="0">
                <a:solidFill>
                  <a:srgbClr val="0070C0"/>
                </a:solidFill>
              </a:rPr>
              <a:t>- Padhraic Garvey, CFA (ING Think)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“Yields for emerging market […] Even without duration gains, there may still be reward available from an increase in the value of an investment over time.”</a:t>
            </a:r>
            <a:br>
              <a:rPr lang="en-US" sz="1800" dirty="0"/>
            </a:br>
            <a:r>
              <a:rPr lang="en-US" sz="1800" i="1" dirty="0">
                <a:solidFill>
                  <a:srgbClr val="0070C0"/>
                </a:solidFill>
              </a:rPr>
              <a:t>- Allianz Global Investors, “2024: a strong year for emerging market debt?”</a:t>
            </a:r>
          </a:p>
        </p:txBody>
      </p:sp>
    </p:spTree>
    <p:extLst>
      <p:ext uri="{BB962C8B-B14F-4D97-AF65-F5344CB8AC3E}">
        <p14:creationId xmlns:p14="http://schemas.microsoft.com/office/powerpoint/2010/main" val="941718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Words>1178</Words>
  <Application>Microsoft Office PowerPoint</Application>
  <PresentationFormat>Widescreen</PresentationFormat>
  <Paragraphs>307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Avenir Next LT Pro</vt:lpstr>
      <vt:lpstr>Calibri</vt:lpstr>
      <vt:lpstr>Consolas</vt:lpstr>
      <vt:lpstr>Wingdings</vt:lpstr>
      <vt:lpstr>Office Theme</vt:lpstr>
      <vt:lpstr>Bond investment strategy</vt:lpstr>
      <vt:lpstr>Contents</vt:lpstr>
      <vt:lpstr>Portfolio constructıon</vt:lpstr>
      <vt:lpstr>Global market outlook</vt:lpstr>
      <vt:lpstr>PORTFOLIO DISTRIBUTION</vt:lpstr>
      <vt:lpstr>… a more complete pıcture</vt:lpstr>
      <vt:lpstr>strategy</vt:lpstr>
      <vt:lpstr>Strategy</vt:lpstr>
      <vt:lpstr>Strategy</vt:lpstr>
      <vt:lpstr>Comparıson</vt:lpstr>
      <vt:lpstr>Mc Simulation for interest rate changes</vt:lpstr>
      <vt:lpstr>Technical analysis for short-term yield movements</vt:lpstr>
      <vt:lpstr>RISK CONSIDERATIONS</vt:lpstr>
      <vt:lpstr>Inflatıon and interest rate rısk</vt:lpstr>
      <vt:lpstr>Lıquıdıty rısk</vt:lpstr>
      <vt:lpstr>Credıt rısk</vt:lpstr>
      <vt:lpstr>EXCHANGE RATE RISK</vt:lpstr>
      <vt:lpstr>Geopolıtıcal rısk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Bond investment strategy</dc:title>
  <dc:creator>ALPER YILDIRIM</dc:creator>
  <cp:lastModifiedBy>ALPER YILDIRIM</cp:lastModifiedBy>
  <cp:revision>54</cp:revision>
  <dcterms:created xsi:type="dcterms:W3CDTF">2024-01-14T16:06:03Z</dcterms:created>
  <dcterms:modified xsi:type="dcterms:W3CDTF">2024-01-21T01:28:38Z</dcterms:modified>
</cp:coreProperties>
</file>